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9.xml.rels" ContentType="application/vnd.openxmlformats-package.relationships+xml"/>
  <Override PartName="/ppt/notesSlides/notesSlide19.xml" ContentType="application/vnd.openxmlformats-officedocument.presentationml.notesSlid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6.png" ContentType="image/png"/>
  <Override PartName="/ppt/media/image83.png" ContentType="image/png"/>
  <Override PartName="/ppt/media/image36.png" ContentType="image/png"/>
  <Override PartName="/ppt/media/image2.png" ContentType="image/png"/>
  <Override PartName="/ppt/media/image32.png" ContentType="image/png"/>
  <Override PartName="/ppt/media/image129.png" ContentType="image/png"/>
  <Override PartName="/ppt/media/image14.wmf" ContentType="image/x-wmf"/>
  <Override PartName="/ppt/media/image57.png" ContentType="image/png"/>
  <Override PartName="/ppt/media/image53.png" ContentType="image/png"/>
  <Override PartName="/ppt/media/image10.wmf" ContentType="image/x-wmf"/>
  <Override PartName="/ppt/media/image118.png" ContentType="image/png"/>
  <Override PartName="/ppt/media/image47.png" ContentType="image/png"/>
  <Override PartName="/ppt/media/image7.png" ContentType="image/png"/>
  <Override PartName="/ppt/media/image84.png" ContentType="image/png"/>
  <Override PartName="/ppt/media/image37.png" ContentType="image/png"/>
  <Override PartName="/ppt/media/image11.wmf" ContentType="image/x-wmf"/>
  <Override PartName="/ppt/media/image54.png" ContentType="image/png"/>
  <Override PartName="/ppt/media/image50.png" ContentType="image/png"/>
  <Override PartName="/ppt/media/image110.png" ContentType="image/png"/>
  <Override PartName="/ppt/media/image59.png" ContentType="image/png"/>
  <Override PartName="/ppt/media/image16.wmf" ContentType="image/x-wmf"/>
  <Override PartName="/ppt/media/image127.png" ContentType="image/png"/>
  <Override PartName="/ppt/media/image30.png" ContentType="image/png"/>
  <Override PartName="/ppt/media/image8.png" ContentType="image/png"/>
  <Override PartName="/ppt/media/image85.png" ContentType="image/png"/>
  <Override PartName="/ppt/media/image38.png" ContentType="image/png"/>
  <Override PartName="/ppt/media/image4.png" ContentType="image/png"/>
  <Override PartName="/ppt/media/image81.png" ContentType="image/png"/>
  <Override PartName="/ppt/media/image34.png" ContentType="image/png"/>
  <Override PartName="/ppt/media/image55.png" ContentType="image/png"/>
  <Override PartName="/ppt/media/image12.wmf" ContentType="image/x-wmf"/>
  <Override PartName="/ppt/media/image41.png" ContentType="image/png"/>
  <Override PartName="/ppt/media/image44.png" ContentType="image/png"/>
  <Override PartName="/ppt/media/image45.png" ContentType="image/png"/>
  <Override PartName="/ppt/media/image82.png" ContentType="image/png"/>
  <Override PartName="/ppt/media/image5.png" ContentType="image/png"/>
  <Override PartName="/ppt/media/image48.png" ContentType="image/png"/>
  <Override PartName="/ppt/media/image100.png" ContentType="image/png"/>
  <Override PartName="/ppt/media/image49.png" ContentType="image/png"/>
  <Override PartName="/ppt/media/image43.png" ContentType="image/png"/>
  <Override PartName="/ppt/media/image86.png" ContentType="image/png"/>
  <Override PartName="/ppt/media/image51.png" ContentType="image/png"/>
  <Override PartName="/ppt/media/image15.wmf" ContentType="image/x-wmf"/>
  <Override PartName="/ppt/media/image58.png" ContentType="image/png"/>
  <Override PartName="/ppt/media/image46.png" ContentType="image/png"/>
  <Override PartName="/ppt/media/image42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40.png" ContentType="image/png"/>
  <Override PartName="/ppt/media/image33.png" ContentType="image/png"/>
  <Override PartName="/ppt/media/image52.png" ContentType="image/png"/>
  <Override PartName="/ppt/media/image13.wmf" ContentType="image/x-wmf"/>
  <Override PartName="/ppt/media/image56.png" ContentType="image/png"/>
  <Override PartName="/ppt/media/image35.png" ContentType="image/png"/>
  <Override PartName="/ppt/media/image39.png" ContentType="image/png"/>
  <Override PartName="/ppt/media/image17.wmf" ContentType="image/x-wmf"/>
  <Override PartName="/ppt/media/image111.png" ContentType="image/png"/>
  <Override PartName="/ppt/media/image93.png" ContentType="image/png"/>
  <Override PartName="/ppt/media/image25.png" ContentType="image/png"/>
  <Override PartName="/ppt/media/image26.png" ContentType="image/png"/>
  <Override PartName="/ppt/media/image94.png" ContentType="image/png"/>
  <Override PartName="/ppt/media/image18.wmf" ContentType="image/x-wmf"/>
  <Override PartName="/ppt/media/image112.png" ContentType="image/png"/>
  <Override PartName="/ppt/media/image20.png" ContentType="image/png"/>
  <Override PartName="/ppt/media/image117.png" ContentType="image/png"/>
  <Override PartName="/ppt/media/image21.wmf" ContentType="image/x-wmf"/>
  <Override PartName="/ppt/media/image64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92.png" ContentType="image/png"/>
  <Override PartName="/ppt/media/image24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19.png" ContentType="image/png"/>
  <Override PartName="/ppt/media/image87.png" ContentType="image/png"/>
  <Override PartName="/ppt/media/image3.wmf" ContentType="image/x-wmf"/>
  <Override PartName="/ppt/media/image88.png" ContentType="image/png"/>
  <Override PartName="/ppt/media/image89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1.jpeg" ContentType="image/jpe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24384000" cy="13716000"/>
  <p:notesSz cx="6797675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6ED5271-C481-4C18-8B1F-C266CB07062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90360" y="744480"/>
            <a:ext cx="6615360" cy="3721320"/>
          </a:xfrm>
          <a:prstGeom prst="rect">
            <a:avLst/>
          </a:prstGeom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906480" y="4716000"/>
            <a:ext cx="4983480" cy="44661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wmf"/><Relationship Id="rId10" Type="http://schemas.openxmlformats.org/officeDocument/2006/relationships/image" Target="../media/image11.wmf"/><Relationship Id="rId11" Type="http://schemas.openxmlformats.org/officeDocument/2006/relationships/image" Target="../media/image12.wmf"/><Relationship Id="rId12" Type="http://schemas.openxmlformats.org/officeDocument/2006/relationships/image" Target="../media/image13.wmf"/><Relationship Id="rId13" Type="http://schemas.openxmlformats.org/officeDocument/2006/relationships/image" Target="../media/image14.wmf"/><Relationship Id="rId14" Type="http://schemas.openxmlformats.org/officeDocument/2006/relationships/image" Target="../media/image15.wmf"/><Relationship Id="rId15" Type="http://schemas.openxmlformats.org/officeDocument/2006/relationships/image" Target="../media/image16.wmf"/><Relationship Id="rId16" Type="http://schemas.openxmlformats.org/officeDocument/2006/relationships/image" Target="../media/image17.wmf"/><Relationship Id="rId17" Type="http://schemas.openxmlformats.org/officeDocument/2006/relationships/image" Target="../media/image18.wmf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wmf"/><Relationship Id="rId2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hyperlink" Target="https://owasp.org/www-project-top-ten/2017/A1_2017-Injection" TargetMode="External"/><Relationship Id="rId6" Type="http://schemas.openxmlformats.org/officeDocument/2006/relationships/hyperlink" Target="https://owasp.org/www-project-top-ten/2017/A2_2017-Broken_Authentication" TargetMode="External"/><Relationship Id="rId7" Type="http://schemas.openxmlformats.org/officeDocument/2006/relationships/hyperlink" Target="https://owasp.org/www-project-top-ten/2017/A3_2017-Sensitive_Data_Exposure" TargetMode="External"/><Relationship Id="rId8" Type="http://schemas.openxmlformats.org/officeDocument/2006/relationships/hyperlink" Target="https://owasp.org/www-project-top-ten/2017/A4_2017-XML_External_Entities_(XXE)" TargetMode="External"/><Relationship Id="rId9" Type="http://schemas.openxmlformats.org/officeDocument/2006/relationships/hyperlink" Target="https://owasp.org/www-project-top-ten/2017/A5_2017-Broken_Access_Control" TargetMode="External"/><Relationship Id="rId10" Type="http://schemas.openxmlformats.org/officeDocument/2006/relationships/hyperlink" Target="https://owasp.org/www-project-top-ten/2017/A6_2017-Security_Misconfiguration" TargetMode="External"/><Relationship Id="rId11" Type="http://schemas.openxmlformats.org/officeDocument/2006/relationships/hyperlink" Target="https://owasp.org/www-project-top-ten/2017/A7_2017-Cross-Site_Scripting_(XSS)" TargetMode="External"/><Relationship Id="rId12" Type="http://schemas.openxmlformats.org/officeDocument/2006/relationships/hyperlink" Target="https://owasp.org/www-project-top-ten/2017/A8_2017-Insecure_Deserialization" TargetMode="External"/><Relationship Id="rId13" Type="http://schemas.openxmlformats.org/officeDocument/2006/relationships/hyperlink" Target="https://owasp.org/www-project-top-ten/2017/A9_2017-Using_Components_with_Known_Vulnerabilities" TargetMode="External"/><Relationship Id="rId14" Type="http://schemas.openxmlformats.org/officeDocument/2006/relationships/hyperlink" Target="https://owasp.org/www-project-top-ten/2017/A10_2017-Insufficient_Logging%2526Monitoring" TargetMode="External"/><Relationship Id="rId15" Type="http://schemas.openxmlformats.org/officeDocument/2006/relationships/image" Target="../media/image41.png"/><Relationship Id="rId1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hyperlink" Target="https://mysite.com/config.json" TargetMode="External"/><Relationship Id="rId10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 descr=""/>
          <p:cNvPicPr/>
          <p:nvPr/>
        </p:nvPicPr>
        <p:blipFill>
          <a:blip r:embed="rId1">
            <a:alphaModFix amt="44000"/>
          </a:blip>
          <a:stretch/>
        </p:blipFill>
        <p:spPr>
          <a:xfrm rot="10800000">
            <a:off x="1440" y="9162360"/>
            <a:ext cx="11710800" cy="4552200"/>
          </a:xfrm>
          <a:prstGeom prst="rect">
            <a:avLst/>
          </a:prstGeom>
          <a:ln>
            <a:noFill/>
          </a:ln>
        </p:spPr>
      </p:pic>
      <p:pic>
        <p:nvPicPr>
          <p:cNvPr id="45" name="Рисунок 14" descr=""/>
          <p:cNvPicPr/>
          <p:nvPr/>
        </p:nvPicPr>
        <p:blipFill>
          <a:blip r:embed="rId2"/>
          <a:srcRect l="0" t="0" r="46860" b="0"/>
          <a:stretch/>
        </p:blipFill>
        <p:spPr>
          <a:xfrm>
            <a:off x="17601840" y="2286360"/>
            <a:ext cx="6830280" cy="1065888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3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4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50" name="Рисунок 21" descr=""/>
          <p:cNvPicPr/>
          <p:nvPr/>
        </p:nvPicPr>
        <p:blipFill>
          <a:blip r:embed="rId3"/>
          <a:stretch/>
        </p:blipFill>
        <p:spPr>
          <a:xfrm>
            <a:off x="1675800" y="11592720"/>
            <a:ext cx="888480" cy="840240"/>
          </a:xfrm>
          <a:prstGeom prst="rect">
            <a:avLst/>
          </a:prstGeom>
          <a:ln>
            <a:noFill/>
          </a:ln>
        </p:spPr>
      </p:pic>
      <p:pic>
        <p:nvPicPr>
          <p:cNvPr id="51" name="Рисунок 22" descr=""/>
          <p:cNvPicPr/>
          <p:nvPr/>
        </p:nvPicPr>
        <p:blipFill>
          <a:blip r:embed="rId4"/>
          <a:stretch/>
        </p:blipFill>
        <p:spPr>
          <a:xfrm>
            <a:off x="23209200" y="665280"/>
            <a:ext cx="729000" cy="689400"/>
          </a:xfrm>
          <a:prstGeom prst="rect">
            <a:avLst/>
          </a:prstGeom>
          <a:ln>
            <a:noFill/>
          </a:ln>
        </p:spPr>
      </p:pic>
      <p:pic>
        <p:nvPicPr>
          <p:cNvPr id="52" name="Рисунок 3" descr=""/>
          <p:cNvPicPr/>
          <p:nvPr/>
        </p:nvPicPr>
        <p:blipFill>
          <a:blip r:embed="rId5"/>
          <a:stretch/>
        </p:blipFill>
        <p:spPr>
          <a:xfrm>
            <a:off x="3926880" y="6024240"/>
            <a:ext cx="3306240" cy="1464840"/>
          </a:xfrm>
          <a:prstGeom prst="rect">
            <a:avLst/>
          </a:prstGeom>
          <a:ln>
            <a:noFill/>
          </a:ln>
        </p:spPr>
      </p:pic>
      <p:pic>
        <p:nvPicPr>
          <p:cNvPr id="53" name="Рисунок 8" descr=""/>
          <p:cNvPicPr/>
          <p:nvPr/>
        </p:nvPicPr>
        <p:blipFill>
          <a:blip r:embed="rId6"/>
          <a:stretch/>
        </p:blipFill>
        <p:spPr>
          <a:xfrm>
            <a:off x="5419800" y="1840680"/>
            <a:ext cx="13379760" cy="5607720"/>
          </a:xfrm>
          <a:prstGeom prst="rect">
            <a:avLst/>
          </a:prstGeom>
          <a:ln>
            <a:noFill/>
          </a:ln>
        </p:spPr>
      </p:pic>
      <p:pic>
        <p:nvPicPr>
          <p:cNvPr id="54" name="Рисунок 4" descr=""/>
          <p:cNvPicPr/>
          <p:nvPr/>
        </p:nvPicPr>
        <p:blipFill>
          <a:blip r:embed="rId7"/>
          <a:stretch/>
        </p:blipFill>
        <p:spPr>
          <a:xfrm>
            <a:off x="16689960" y="5099760"/>
            <a:ext cx="2826000" cy="2565360"/>
          </a:xfrm>
          <a:prstGeom prst="rect">
            <a:avLst/>
          </a:prstGeom>
          <a:ln>
            <a:noFill/>
          </a:ln>
        </p:spPr>
      </p:pic>
      <p:pic>
        <p:nvPicPr>
          <p:cNvPr id="55" name="Рисунок 7" descr=""/>
          <p:cNvPicPr/>
          <p:nvPr/>
        </p:nvPicPr>
        <p:blipFill>
          <a:blip r:embed="rId8"/>
          <a:stretch/>
        </p:blipFill>
        <p:spPr>
          <a:xfrm>
            <a:off x="9928800" y="4449240"/>
            <a:ext cx="4079880" cy="1852560"/>
          </a:xfrm>
          <a:prstGeom prst="rect">
            <a:avLst/>
          </a:prstGeom>
          <a:ln>
            <a:noFill/>
          </a:ln>
        </p:spPr>
      </p:pic>
      <p:pic>
        <p:nvPicPr>
          <p:cNvPr id="56" name="Рисунок 12" descr=""/>
          <p:cNvPicPr/>
          <p:nvPr/>
        </p:nvPicPr>
        <p:blipFill>
          <a:blip r:embed="rId9"/>
          <a:stretch/>
        </p:blipFill>
        <p:spPr>
          <a:xfrm>
            <a:off x="20925360" y="3034080"/>
            <a:ext cx="1542960" cy="756720"/>
          </a:xfrm>
          <a:prstGeom prst="rect">
            <a:avLst/>
          </a:prstGeom>
          <a:ln>
            <a:noFill/>
          </a:ln>
        </p:spPr>
      </p:pic>
      <p:pic>
        <p:nvPicPr>
          <p:cNvPr id="57" name="Рисунок 23" descr=""/>
          <p:cNvPicPr/>
          <p:nvPr/>
        </p:nvPicPr>
        <p:blipFill>
          <a:blip r:embed="rId10"/>
          <a:srcRect l="21840" t="18518" r="30240" b="0"/>
          <a:stretch/>
        </p:blipFill>
        <p:spPr>
          <a:xfrm>
            <a:off x="-49320" y="-54720"/>
            <a:ext cx="3645720" cy="5141160"/>
          </a:xfrm>
          <a:prstGeom prst="rect">
            <a:avLst/>
          </a:prstGeom>
          <a:ln>
            <a:noFill/>
          </a:ln>
        </p:spPr>
      </p:pic>
      <p:pic>
        <p:nvPicPr>
          <p:cNvPr id="58" name="Рисунок 26" descr=""/>
          <p:cNvPicPr/>
          <p:nvPr/>
        </p:nvPicPr>
        <p:blipFill>
          <a:blip r:embed="rId11"/>
          <a:stretch/>
        </p:blipFill>
        <p:spPr>
          <a:xfrm>
            <a:off x="23289120" y="7738200"/>
            <a:ext cx="649440" cy="5976360"/>
          </a:xfrm>
          <a:prstGeom prst="rect">
            <a:avLst/>
          </a:prstGeom>
          <a:ln>
            <a:noFill/>
          </a:ln>
        </p:spPr>
      </p:pic>
      <p:pic>
        <p:nvPicPr>
          <p:cNvPr id="59" name="Рисунок 29" descr=""/>
          <p:cNvPicPr/>
          <p:nvPr/>
        </p:nvPicPr>
        <p:blipFill>
          <a:blip r:embed="rId12"/>
          <a:srcRect l="0" t="50555" r="0" b="0"/>
          <a:stretch/>
        </p:blipFill>
        <p:spPr>
          <a:xfrm>
            <a:off x="2319840" y="17280"/>
            <a:ext cx="1839960" cy="4390920"/>
          </a:xfrm>
          <a:prstGeom prst="rect">
            <a:avLst/>
          </a:prstGeom>
          <a:ln>
            <a:noFill/>
          </a:ln>
        </p:spPr>
      </p:pic>
      <p:pic>
        <p:nvPicPr>
          <p:cNvPr id="60" name="Рисунок 31" descr=""/>
          <p:cNvPicPr/>
          <p:nvPr/>
        </p:nvPicPr>
        <p:blipFill>
          <a:blip r:embed="rId13"/>
          <a:stretch/>
        </p:blipFill>
        <p:spPr>
          <a:xfrm>
            <a:off x="16421040" y="5250600"/>
            <a:ext cx="173520" cy="163800"/>
          </a:xfrm>
          <a:prstGeom prst="rect">
            <a:avLst/>
          </a:prstGeom>
          <a:ln>
            <a:noFill/>
          </a:ln>
        </p:spPr>
      </p:pic>
      <p:pic>
        <p:nvPicPr>
          <p:cNvPr id="61" name="Рисунок 36" descr=""/>
          <p:cNvPicPr/>
          <p:nvPr/>
        </p:nvPicPr>
        <p:blipFill>
          <a:blip r:embed="rId14"/>
          <a:stretch/>
        </p:blipFill>
        <p:spPr>
          <a:xfrm>
            <a:off x="18626040" y="1704960"/>
            <a:ext cx="322560" cy="304560"/>
          </a:xfrm>
          <a:prstGeom prst="rect">
            <a:avLst/>
          </a:prstGeom>
          <a:ln>
            <a:noFill/>
          </a:ln>
        </p:spPr>
      </p:pic>
      <p:pic>
        <p:nvPicPr>
          <p:cNvPr id="62" name="Рисунок 37" descr=""/>
          <p:cNvPicPr/>
          <p:nvPr/>
        </p:nvPicPr>
        <p:blipFill>
          <a:blip r:embed="rId15"/>
          <a:stretch/>
        </p:blipFill>
        <p:spPr>
          <a:xfrm>
            <a:off x="4837680" y="1870200"/>
            <a:ext cx="325800" cy="307800"/>
          </a:xfrm>
          <a:prstGeom prst="rect">
            <a:avLst/>
          </a:prstGeom>
          <a:ln>
            <a:noFill/>
          </a:ln>
        </p:spPr>
      </p:pic>
      <p:pic>
        <p:nvPicPr>
          <p:cNvPr id="63" name="Рисунок 38" descr=""/>
          <p:cNvPicPr/>
          <p:nvPr/>
        </p:nvPicPr>
        <p:blipFill>
          <a:blip r:embed="rId16"/>
          <a:stretch/>
        </p:blipFill>
        <p:spPr>
          <a:xfrm>
            <a:off x="19962000" y="10366200"/>
            <a:ext cx="325800" cy="307800"/>
          </a:xfrm>
          <a:prstGeom prst="rect">
            <a:avLst/>
          </a:prstGeom>
          <a:ln>
            <a:noFill/>
          </a:ln>
        </p:spPr>
      </p:pic>
      <p:pic>
        <p:nvPicPr>
          <p:cNvPr id="64" name="Рисунок 39" descr=""/>
          <p:cNvPicPr/>
          <p:nvPr/>
        </p:nvPicPr>
        <p:blipFill>
          <a:blip r:embed="rId17"/>
          <a:stretch/>
        </p:blipFill>
        <p:spPr>
          <a:xfrm>
            <a:off x="748800" y="8422200"/>
            <a:ext cx="325800" cy="307800"/>
          </a:xfrm>
          <a:prstGeom prst="rect">
            <a:avLst/>
          </a:prstGeom>
          <a:ln>
            <a:noFill/>
          </a:ln>
        </p:spPr>
      </p:pic>
      <p:pic>
        <p:nvPicPr>
          <p:cNvPr id="65" name="Рисунок 42" descr=""/>
          <p:cNvPicPr/>
          <p:nvPr/>
        </p:nvPicPr>
        <p:blipFill>
          <a:blip r:embed="rId18">
            <a:alphaModFix amt="59000"/>
          </a:blip>
          <a:srcRect l="0" t="55391" r="34740" b="12456"/>
          <a:stretch/>
        </p:blipFill>
        <p:spPr>
          <a:xfrm>
            <a:off x="20960280" y="9570600"/>
            <a:ext cx="3399480" cy="4127040"/>
          </a:xfrm>
          <a:prstGeom prst="rect">
            <a:avLst/>
          </a:prstGeom>
          <a:ln>
            <a:noFill/>
          </a:ln>
        </p:spPr>
      </p:pic>
      <p:pic>
        <p:nvPicPr>
          <p:cNvPr id="66" name="Рисунок 46" descr=""/>
          <p:cNvPicPr/>
          <p:nvPr/>
        </p:nvPicPr>
        <p:blipFill>
          <a:blip r:embed="rId19"/>
          <a:srcRect l="31033" t="30568" r="36529" b="50967"/>
          <a:stretch/>
        </p:blipFill>
        <p:spPr>
          <a:xfrm rot="10800000">
            <a:off x="13489920" y="10486800"/>
            <a:ext cx="7616160" cy="2765520"/>
          </a:xfrm>
          <a:prstGeom prst="rect">
            <a:avLst/>
          </a:prstGeom>
          <a:ln>
            <a:noFill/>
          </a:ln>
        </p:spPr>
      </p:pic>
      <p:grpSp>
        <p:nvGrpSpPr>
          <p:cNvPr id="67" name="Group 5"/>
          <p:cNvGrpSpPr/>
          <p:nvPr/>
        </p:nvGrpSpPr>
        <p:grpSpPr>
          <a:xfrm>
            <a:off x="11547360" y="10890360"/>
            <a:ext cx="1124640" cy="1099080"/>
            <a:chOff x="11547360" y="10890360"/>
            <a:chExt cx="1124640" cy="1099080"/>
          </a:xfrm>
        </p:grpSpPr>
        <p:sp>
          <p:nvSpPr>
            <p:cNvPr id="68" name="CustomShape 6"/>
            <p:cNvSpPr/>
            <p:nvPr/>
          </p:nvSpPr>
          <p:spPr>
            <a:xfrm>
              <a:off x="11547360" y="10890360"/>
              <a:ext cx="1124640" cy="1099080"/>
            </a:xfrm>
            <a:prstGeom prst="ellipse">
              <a:avLst/>
            </a:prstGeom>
            <a:solidFill>
              <a:srgbClr val="183d5e"/>
            </a:solidFill>
            <a:ln w="12600">
              <a:noFill/>
            </a:ln>
            <a:effectLst>
              <a:outerShdw blurRad="38100" dir="5400000" dist="2556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69" name="Рисунок 47" descr=""/>
            <p:cNvPicPr/>
            <p:nvPr/>
          </p:nvPicPr>
          <p:blipFill>
            <a:blip r:embed="rId20"/>
            <a:stretch/>
          </p:blipFill>
          <p:spPr>
            <a:xfrm rot="5400000">
              <a:off x="11936880" y="11195640"/>
              <a:ext cx="348480" cy="612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0" name="CustomShape 7"/>
          <p:cNvSpPr/>
          <p:nvPr/>
        </p:nvSpPr>
        <p:spPr>
          <a:xfrm>
            <a:off x="5029200" y="7955280"/>
            <a:ext cx="1444716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latin typeface="DejaVu Math TeX Gyre"/>
              </a:rPr>
              <a:t>Failing to pentest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71" name="CustomShape 8"/>
          <p:cNvSpPr/>
          <p:nvPr/>
        </p:nvSpPr>
        <p:spPr>
          <a:xfrm>
            <a:off x="9235440" y="9317160"/>
            <a:ext cx="5943240" cy="64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latin typeface="DejaVu Math TeX Gyre"/>
              </a:rPr>
              <a:t>By Maxim Golubev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2" descr=""/>
          <p:cNvPicPr/>
          <p:nvPr/>
        </p:nvPicPr>
        <p:blipFill>
          <a:blip r:embed="rId1"/>
          <a:srcRect l="0" t="0" r="3763" b="0"/>
          <a:stretch/>
        </p:blipFill>
        <p:spPr>
          <a:xfrm>
            <a:off x="-24120" y="7390800"/>
            <a:ext cx="23464800" cy="63298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179" name="Рисунок 3" descr=""/>
          <p:cNvPicPr/>
          <p:nvPr/>
        </p:nvPicPr>
        <p:blipFill>
          <a:blip r:embed="rId2"/>
          <a:stretch/>
        </p:blipFill>
        <p:spPr>
          <a:xfrm>
            <a:off x="22388400" y="3441960"/>
            <a:ext cx="1449720" cy="1511280"/>
          </a:xfrm>
          <a:prstGeom prst="rect">
            <a:avLst/>
          </a:prstGeom>
          <a:ln>
            <a:noFill/>
          </a:ln>
        </p:spPr>
      </p:pic>
      <p:pic>
        <p:nvPicPr>
          <p:cNvPr id="180" name="Рисунок 12" descr=""/>
          <p:cNvPicPr/>
          <p:nvPr/>
        </p:nvPicPr>
        <p:blipFill>
          <a:blip r:embed="rId3"/>
          <a:stretch/>
        </p:blipFill>
        <p:spPr>
          <a:xfrm>
            <a:off x="22388400" y="5605920"/>
            <a:ext cx="1449720" cy="1511280"/>
          </a:xfrm>
          <a:prstGeom prst="rect">
            <a:avLst/>
          </a:prstGeom>
          <a:ln>
            <a:noFill/>
          </a:ln>
        </p:spPr>
      </p:pic>
      <p:pic>
        <p:nvPicPr>
          <p:cNvPr id="181" name="Рисунок 13" descr=""/>
          <p:cNvPicPr/>
          <p:nvPr/>
        </p:nvPicPr>
        <p:blipFill>
          <a:blip r:embed="rId4"/>
          <a:stretch/>
        </p:blipFill>
        <p:spPr>
          <a:xfrm>
            <a:off x="22388400" y="8110080"/>
            <a:ext cx="1449720" cy="1511280"/>
          </a:xfrm>
          <a:prstGeom prst="rect">
            <a:avLst/>
          </a:prstGeom>
          <a:ln>
            <a:noFill/>
          </a:ln>
        </p:spPr>
      </p:pic>
      <p:pic>
        <p:nvPicPr>
          <p:cNvPr id="182" name="Рисунок 9" descr=""/>
          <p:cNvPicPr/>
          <p:nvPr/>
        </p:nvPicPr>
        <p:blipFill>
          <a:blip r:embed="rId5"/>
          <a:srcRect l="0" t="70361" r="0" b="0"/>
          <a:stretch/>
        </p:blipFill>
        <p:spPr>
          <a:xfrm rot="16200000">
            <a:off x="443520" y="12235320"/>
            <a:ext cx="1675080" cy="1285920"/>
          </a:xfrm>
          <a:prstGeom prst="rect">
            <a:avLst/>
          </a:prstGeom>
          <a:ln>
            <a:noFill/>
          </a:ln>
        </p:spPr>
      </p:pic>
      <p:pic>
        <p:nvPicPr>
          <p:cNvPr id="183" name="Рисунок 10" descr=""/>
          <p:cNvPicPr/>
          <p:nvPr/>
        </p:nvPicPr>
        <p:blipFill>
          <a:blip r:embed="rId6"/>
          <a:stretch/>
        </p:blipFill>
        <p:spPr>
          <a:xfrm>
            <a:off x="837000" y="10305000"/>
            <a:ext cx="888480" cy="840240"/>
          </a:xfrm>
          <a:prstGeom prst="rect">
            <a:avLst/>
          </a:prstGeom>
          <a:ln>
            <a:noFill/>
          </a:ln>
        </p:spPr>
      </p:pic>
      <p:pic>
        <p:nvPicPr>
          <p:cNvPr id="184" name="Рисунок 16" descr=""/>
          <p:cNvPicPr/>
          <p:nvPr/>
        </p:nvPicPr>
        <p:blipFill>
          <a:blip r:embed="rId7"/>
          <a:srcRect l="0" t="75738" r="0" b="0"/>
          <a:stretch/>
        </p:blipFill>
        <p:spPr>
          <a:xfrm>
            <a:off x="882360" y="11275200"/>
            <a:ext cx="3446640" cy="1084680"/>
          </a:xfrm>
          <a:prstGeom prst="rect">
            <a:avLst/>
          </a:prstGeom>
          <a:ln>
            <a:noFill/>
          </a:ln>
        </p:spPr>
      </p:pic>
      <p:pic>
        <p:nvPicPr>
          <p:cNvPr id="185" name="Рисунок 17" descr=""/>
          <p:cNvPicPr/>
          <p:nvPr/>
        </p:nvPicPr>
        <p:blipFill>
          <a:blip r:embed="rId8">
            <a:alphaModFix amt="43000"/>
          </a:blip>
          <a:srcRect l="0" t="0" r="0" b="77346"/>
          <a:stretch/>
        </p:blipFill>
        <p:spPr>
          <a:xfrm>
            <a:off x="8685000" y="11584080"/>
            <a:ext cx="7358400" cy="2163240"/>
          </a:xfrm>
          <a:prstGeom prst="rect">
            <a:avLst/>
          </a:prstGeom>
          <a:ln>
            <a:noFill/>
          </a:ln>
        </p:spPr>
      </p:pic>
      <p:sp>
        <p:nvSpPr>
          <p:cNvPr id="186" name="CustomShape 6"/>
          <p:cNvSpPr/>
          <p:nvPr/>
        </p:nvSpPr>
        <p:spPr>
          <a:xfrm>
            <a:off x="8138160" y="1280160"/>
            <a:ext cx="758916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latin typeface="DejaVu Math TeX Gyre"/>
              </a:rPr>
              <a:t>SQL-инЪекция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87" name="CustomShape 7"/>
          <p:cNvSpPr/>
          <p:nvPr/>
        </p:nvSpPr>
        <p:spPr>
          <a:xfrm>
            <a:off x="2651760" y="2652120"/>
            <a:ext cx="19384920" cy="77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DejaVu Math TeX Gyre"/>
              </a:rPr>
              <a:t>Запрос такой /tickets?page=2&amp;offset=10&amp;sort=id&amp;asc=true</a:t>
            </a:r>
            <a:endParaRPr b="0" lang="en-US" sz="6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DejaVu Math TeX Gyre"/>
              </a:rPr>
              <a:t>SQL такой SELECT * FROM tickets ORDER by id ASC LIMIT 10 OFFSET 10</a:t>
            </a:r>
            <a:endParaRPr b="0" lang="en-US" sz="6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DejaVu Math TeX Gyre"/>
              </a:rPr>
              <a:t>Тестировщик пробует sort=id UNION SELECT a,b,c FROM users</a:t>
            </a:r>
            <a:endParaRPr b="0" lang="en-US" sz="6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DejaVu Math TeX Gyre"/>
              </a:rPr>
              <a:t>Точнее sort=id%20UNION%20SELECT%20a%2Cb%2Cc%20FROM%20users</a:t>
            </a:r>
            <a:endParaRPr b="0" lang="en-US" sz="6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DejaVu Math TeX Gyre"/>
              </a:rPr>
              <a:t>Сначала определяем кол-во колонок потом селектим email, password остальное NULL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3" descr=""/>
          <p:cNvPicPr/>
          <p:nvPr/>
        </p:nvPicPr>
        <p:blipFill>
          <a:blip r:embed="rId1"/>
          <a:stretch/>
        </p:blipFill>
        <p:spPr>
          <a:xfrm>
            <a:off x="8128440" y="4841640"/>
            <a:ext cx="16268760" cy="912060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194" name="Рисунок 8" descr=""/>
          <p:cNvPicPr/>
          <p:nvPr/>
        </p:nvPicPr>
        <p:blipFill>
          <a:blip r:embed="rId2"/>
          <a:srcRect l="2426" t="7767" r="0" b="0"/>
          <a:stretch/>
        </p:blipFill>
        <p:spPr>
          <a:xfrm rot="10800000">
            <a:off x="-748440" y="8138160"/>
            <a:ext cx="25132320" cy="5784840"/>
          </a:xfrm>
          <a:prstGeom prst="rect">
            <a:avLst/>
          </a:prstGeom>
          <a:ln>
            <a:noFill/>
          </a:ln>
        </p:spPr>
      </p:pic>
      <p:pic>
        <p:nvPicPr>
          <p:cNvPr id="195" name="Рисунок 9" descr=""/>
          <p:cNvPicPr/>
          <p:nvPr/>
        </p:nvPicPr>
        <p:blipFill>
          <a:blip r:embed="rId3"/>
          <a:srcRect l="0" t="24552" r="0" b="27342"/>
          <a:stretch/>
        </p:blipFill>
        <p:spPr>
          <a:xfrm>
            <a:off x="2773800" y="10433160"/>
            <a:ext cx="5255280" cy="3281400"/>
          </a:xfrm>
          <a:prstGeom prst="rect">
            <a:avLst/>
          </a:prstGeom>
          <a:ln>
            <a:noFill/>
          </a:ln>
        </p:spPr>
      </p:pic>
      <p:pic>
        <p:nvPicPr>
          <p:cNvPr id="196" name="Рисунок 10" descr=""/>
          <p:cNvPicPr/>
          <p:nvPr/>
        </p:nvPicPr>
        <p:blipFill>
          <a:blip r:embed="rId4"/>
          <a:stretch/>
        </p:blipFill>
        <p:spPr>
          <a:xfrm rot="10800000">
            <a:off x="1440" y="9396000"/>
            <a:ext cx="11710800" cy="4552200"/>
          </a:xfrm>
          <a:prstGeom prst="rect">
            <a:avLst/>
          </a:prstGeom>
          <a:ln>
            <a:noFill/>
          </a:ln>
        </p:spPr>
      </p:pic>
      <p:pic>
        <p:nvPicPr>
          <p:cNvPr id="197" name="Рисунок 2" descr=""/>
          <p:cNvPicPr/>
          <p:nvPr/>
        </p:nvPicPr>
        <p:blipFill>
          <a:blip r:embed="rId5"/>
          <a:stretch/>
        </p:blipFill>
        <p:spPr>
          <a:xfrm>
            <a:off x="15272640" y="4032360"/>
            <a:ext cx="8239680" cy="6927840"/>
          </a:xfrm>
          <a:prstGeom prst="rect">
            <a:avLst/>
          </a:prstGeom>
          <a:ln>
            <a:noFill/>
          </a:ln>
        </p:spPr>
      </p:pic>
      <p:pic>
        <p:nvPicPr>
          <p:cNvPr id="198" name="Рисунок 5" descr=""/>
          <p:cNvPicPr/>
          <p:nvPr/>
        </p:nvPicPr>
        <p:blipFill>
          <a:blip r:embed="rId6"/>
          <a:srcRect l="7729" t="0" r="5283" b="0"/>
          <a:stretch/>
        </p:blipFill>
        <p:spPr>
          <a:xfrm>
            <a:off x="15000480" y="10363320"/>
            <a:ext cx="8135640" cy="44280"/>
          </a:xfrm>
          <a:prstGeom prst="rect">
            <a:avLst/>
          </a:prstGeom>
          <a:ln>
            <a:noFill/>
          </a:ln>
        </p:spPr>
      </p:pic>
      <p:pic>
        <p:nvPicPr>
          <p:cNvPr id="199" name="Рисунок 12" descr=""/>
          <p:cNvPicPr/>
          <p:nvPr/>
        </p:nvPicPr>
        <p:blipFill>
          <a:blip r:embed="rId7"/>
          <a:stretch/>
        </p:blipFill>
        <p:spPr>
          <a:xfrm>
            <a:off x="14424120" y="8538120"/>
            <a:ext cx="9439920" cy="2474640"/>
          </a:xfrm>
          <a:prstGeom prst="rect">
            <a:avLst/>
          </a:prstGeom>
          <a:ln>
            <a:noFill/>
          </a:ln>
        </p:spPr>
      </p:pic>
      <p:sp>
        <p:nvSpPr>
          <p:cNvPr id="200" name="CustomShape 6"/>
          <p:cNvSpPr/>
          <p:nvPr/>
        </p:nvSpPr>
        <p:spPr>
          <a:xfrm>
            <a:off x="8138160" y="1280160"/>
            <a:ext cx="758916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latin typeface="DejaVu Math TeX Gyre"/>
              </a:rPr>
              <a:t>XEE-инЪекция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463040" y="2652120"/>
            <a:ext cx="14447160" cy="758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</a:rPr>
              <a:t>Загружаем специальный ексель на сайте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</a:rPr>
              <a:t>В котором добавляем строку &lt;!DOCTYPE foo [ &lt;!ELEMENT t ANY &gt; &lt;!ENTITY xxe SYSTEM "file:///etc/passwd" &gt;]&gt;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</a:rPr>
              <a:t>При загрузке такого файла система попытается его прочитать на бекенде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  <a:ea typeface="Noto Sans CJK SC"/>
              </a:rPr>
              <a:t>Во время чтения она положит содержимое файла /etc/passwd в наш файл 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  <a:ea typeface="Noto Sans CJK SC"/>
              </a:rPr>
              <a:t>После загрузки файла на сайт скачиваем файл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  <a:ea typeface="Noto Sans CJK SC"/>
              </a:rPr>
              <a:t>Вуаля в нем пароли пользователей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Рисунок 9" descr=""/>
          <p:cNvPicPr/>
          <p:nvPr/>
        </p:nvPicPr>
        <p:blipFill>
          <a:blip r:embed="rId1"/>
          <a:srcRect l="0" t="0" r="6988" b="0"/>
          <a:stretch/>
        </p:blipFill>
        <p:spPr>
          <a:xfrm>
            <a:off x="4848840" y="5213520"/>
            <a:ext cx="19526040" cy="850104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08" name="Рисунок 1" descr=""/>
          <p:cNvPicPr/>
          <p:nvPr/>
        </p:nvPicPr>
        <p:blipFill>
          <a:blip r:embed="rId2"/>
          <a:stretch/>
        </p:blipFill>
        <p:spPr>
          <a:xfrm>
            <a:off x="12511080" y="1118160"/>
            <a:ext cx="11173680" cy="9899640"/>
          </a:xfrm>
          <a:prstGeom prst="rect">
            <a:avLst/>
          </a:prstGeom>
          <a:ln>
            <a:noFill/>
          </a:ln>
        </p:spPr>
      </p:pic>
      <p:pic>
        <p:nvPicPr>
          <p:cNvPr id="209" name="Рисунок 10" descr=""/>
          <p:cNvPicPr/>
          <p:nvPr/>
        </p:nvPicPr>
        <p:blipFill>
          <a:blip r:embed="rId3"/>
          <a:srcRect l="0" t="0" r="5406" b="0"/>
          <a:stretch/>
        </p:blipFill>
        <p:spPr>
          <a:xfrm>
            <a:off x="7560" y="8661960"/>
            <a:ext cx="19058040" cy="5047560"/>
          </a:xfrm>
          <a:prstGeom prst="rect">
            <a:avLst/>
          </a:prstGeom>
          <a:ln>
            <a:noFill/>
          </a:ln>
        </p:spPr>
      </p:pic>
      <p:sp>
        <p:nvSpPr>
          <p:cNvPr id="210" name="CustomShape 6"/>
          <p:cNvSpPr/>
          <p:nvPr/>
        </p:nvSpPr>
        <p:spPr>
          <a:xfrm>
            <a:off x="8138160" y="1280160"/>
            <a:ext cx="758916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latin typeface="DejaVu Math TeX Gyre"/>
              </a:rPr>
              <a:t>XSS-инЪекция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1463040" y="3019680"/>
            <a:ext cx="1444716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</a:rPr>
              <a:t>Все делали &lt;script&gt;alert(‘hello’);&lt;/script&gt;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</a:rPr>
              <a:t>Но не каждый знает что уязвимость может быть и в сторонних приложениях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</a:rPr>
              <a:t>&lt;iframe&gt;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</a:rPr>
              <a:t>CORS policy Same-Origin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</a:rPr>
              <a:t>Поддержка пользователей в FacebookChat</a:t>
            </a:r>
            <a:endParaRPr b="0" lang="en-US" sz="4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latin typeface="DejaVu Math TeX Gyre"/>
              </a:rPr>
              <a:t>Старые библиотеки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17" name="Рисунок 2" descr=""/>
          <p:cNvPicPr/>
          <p:nvPr/>
        </p:nvPicPr>
        <p:blipFill>
          <a:blip r:embed="rId1"/>
          <a:srcRect l="41227" t="17738" r="23571" b="24543"/>
          <a:stretch/>
        </p:blipFill>
        <p:spPr>
          <a:xfrm>
            <a:off x="14157360" y="1273320"/>
            <a:ext cx="11134080" cy="12513240"/>
          </a:xfrm>
          <a:prstGeom prst="rect">
            <a:avLst/>
          </a:prstGeom>
          <a:ln>
            <a:noFill/>
          </a:ln>
        </p:spPr>
      </p:pic>
      <p:pic>
        <p:nvPicPr>
          <p:cNvPr id="218" name="Рисунок 3" descr=""/>
          <p:cNvPicPr/>
          <p:nvPr/>
        </p:nvPicPr>
        <p:blipFill>
          <a:blip r:embed="rId2"/>
          <a:stretch/>
        </p:blipFill>
        <p:spPr>
          <a:xfrm>
            <a:off x="14571360" y="7407360"/>
            <a:ext cx="3182040" cy="1103760"/>
          </a:xfrm>
          <a:prstGeom prst="rect">
            <a:avLst/>
          </a:prstGeom>
          <a:ln>
            <a:noFill/>
          </a:ln>
        </p:spPr>
      </p:pic>
      <p:pic>
        <p:nvPicPr>
          <p:cNvPr id="219" name="Рисунок 4" descr=""/>
          <p:cNvPicPr/>
          <p:nvPr/>
        </p:nvPicPr>
        <p:blipFill>
          <a:blip r:embed="rId3"/>
          <a:stretch/>
        </p:blipFill>
        <p:spPr>
          <a:xfrm>
            <a:off x="14928480" y="6602040"/>
            <a:ext cx="1855800" cy="1855800"/>
          </a:xfrm>
          <a:prstGeom prst="rect">
            <a:avLst/>
          </a:prstGeom>
          <a:ln>
            <a:noFill/>
          </a:ln>
        </p:spPr>
      </p:pic>
      <p:sp>
        <p:nvSpPr>
          <p:cNvPr id="220" name="CustomShape 6"/>
          <p:cNvSpPr/>
          <p:nvPr/>
        </p:nvSpPr>
        <p:spPr>
          <a:xfrm>
            <a:off x="8138160" y="1280160"/>
            <a:ext cx="758916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latin typeface="DejaVu Math TeX Gyre"/>
              </a:rPr>
              <a:t>Пароли и порты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2194560" y="3291840"/>
            <a:ext cx="1444716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DejaVu Math TeX Gyre"/>
              </a:rPr>
              <a:t>Даже на тестовых машинах</a:t>
            </a:r>
            <a:endParaRPr b="0" lang="en-US" sz="5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5400" spc="-1" strike="noStrike">
                <a:latin typeface="DejaVu Math TeX Gyre"/>
              </a:rPr>
              <a:t>Не оставляйте</a:t>
            </a:r>
            <a:r>
              <a:rPr b="0" lang="en-US" sz="5400" spc="-1" strike="noStrike">
                <a:latin typeface="DejaVu Math TeX Gyre"/>
              </a:rPr>
              <a:t> default пароли</a:t>
            </a:r>
            <a:endParaRPr b="0" lang="en-US" sz="5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5400" spc="-1" strike="noStrike">
                <a:latin typeface="DejaVu Math TeX Gyre"/>
              </a:rPr>
              <a:t>Не открывайте</a:t>
            </a:r>
            <a:r>
              <a:rPr b="0" lang="en-US" sz="5400" spc="-1" strike="noStrike">
                <a:latin typeface="DejaVu Math TeX Gyre"/>
              </a:rPr>
              <a:t> и не оставляйте открытыми порты приложений для внутреннего пользования</a:t>
            </a:r>
            <a:endParaRPr b="0" lang="en-US" sz="5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latin typeface="DejaVu Math TeX Gyre"/>
              </a:rPr>
              <a:t>SonarQube, ELK, Grafana, Redis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8" descr=""/>
          <p:cNvPicPr/>
          <p:nvPr/>
        </p:nvPicPr>
        <p:blipFill>
          <a:blip r:embed="rId1"/>
          <a:stretch/>
        </p:blipFill>
        <p:spPr>
          <a:xfrm>
            <a:off x="12774600" y="6380640"/>
            <a:ext cx="3488400" cy="6020640"/>
          </a:xfrm>
          <a:prstGeom prst="rect">
            <a:avLst/>
          </a:prstGeom>
          <a:ln>
            <a:noFill/>
          </a:ln>
        </p:spPr>
      </p:pic>
      <p:pic>
        <p:nvPicPr>
          <p:cNvPr id="223" name="Рисунок 9" descr=""/>
          <p:cNvPicPr/>
          <p:nvPr/>
        </p:nvPicPr>
        <p:blipFill>
          <a:blip r:embed="rId2"/>
          <a:srcRect l="0" t="0" r="6988" b="0"/>
          <a:stretch/>
        </p:blipFill>
        <p:spPr>
          <a:xfrm>
            <a:off x="4848840" y="5213520"/>
            <a:ext cx="19526040" cy="8501040"/>
          </a:xfrm>
          <a:prstGeom prst="rect">
            <a:avLst/>
          </a:prstGeom>
          <a:ln>
            <a:noFill/>
          </a:ln>
        </p:spPr>
      </p:pic>
      <p:pic>
        <p:nvPicPr>
          <p:cNvPr id="224" name="Рисунок 10" descr=""/>
          <p:cNvPicPr/>
          <p:nvPr/>
        </p:nvPicPr>
        <p:blipFill>
          <a:blip r:embed="rId3"/>
          <a:stretch/>
        </p:blipFill>
        <p:spPr>
          <a:xfrm rot="10800000">
            <a:off x="0" y="8434080"/>
            <a:ext cx="14065200" cy="531864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5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31" name="Рисунок 18" descr=""/>
          <p:cNvPicPr/>
          <p:nvPr/>
        </p:nvPicPr>
        <p:blipFill>
          <a:blip r:embed="rId4"/>
          <a:stretch/>
        </p:blipFill>
        <p:spPr>
          <a:xfrm>
            <a:off x="15375600" y="7382880"/>
            <a:ext cx="8654760" cy="6312960"/>
          </a:xfrm>
          <a:prstGeom prst="rect">
            <a:avLst/>
          </a:prstGeom>
          <a:ln>
            <a:noFill/>
          </a:ln>
        </p:spPr>
      </p:pic>
      <p:sp>
        <p:nvSpPr>
          <p:cNvPr id="232" name="CustomShape 7"/>
          <p:cNvSpPr/>
          <p:nvPr/>
        </p:nvSpPr>
        <p:spPr>
          <a:xfrm>
            <a:off x="504000" y="226080"/>
            <a:ext cx="22995720" cy="263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BurpSuite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2332800" y="3108960"/>
            <a:ext cx="14857560" cy="67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SiteMap – карта вашего сайта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Scope – область атаки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Proxy – захват запросов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Intruder – подмена частей запроса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Spider – скан уголков сайта </a:t>
            </a:r>
            <a:endParaRPr b="0" lang="en-US" sz="5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Рисунок 8_0" descr=""/>
          <p:cNvPicPr/>
          <p:nvPr/>
        </p:nvPicPr>
        <p:blipFill>
          <a:blip r:embed="rId1"/>
          <a:stretch/>
        </p:blipFill>
        <p:spPr>
          <a:xfrm>
            <a:off x="12774600" y="6380640"/>
            <a:ext cx="3488400" cy="6020640"/>
          </a:xfrm>
          <a:prstGeom prst="rect">
            <a:avLst/>
          </a:prstGeom>
          <a:ln>
            <a:noFill/>
          </a:ln>
        </p:spPr>
      </p:pic>
      <p:pic>
        <p:nvPicPr>
          <p:cNvPr id="235" name="Рисунок 9_0" descr=""/>
          <p:cNvPicPr/>
          <p:nvPr/>
        </p:nvPicPr>
        <p:blipFill>
          <a:blip r:embed="rId2"/>
          <a:srcRect l="0" t="0" r="6988" b="0"/>
          <a:stretch/>
        </p:blipFill>
        <p:spPr>
          <a:xfrm>
            <a:off x="4848840" y="5213520"/>
            <a:ext cx="19526040" cy="8501040"/>
          </a:xfrm>
          <a:prstGeom prst="rect">
            <a:avLst/>
          </a:prstGeom>
          <a:ln>
            <a:noFill/>
          </a:ln>
        </p:spPr>
      </p:pic>
      <p:pic>
        <p:nvPicPr>
          <p:cNvPr id="236" name="Рисунок 10_0" descr=""/>
          <p:cNvPicPr/>
          <p:nvPr/>
        </p:nvPicPr>
        <p:blipFill>
          <a:blip r:embed="rId3"/>
          <a:stretch/>
        </p:blipFill>
        <p:spPr>
          <a:xfrm rot="10800000">
            <a:off x="0" y="8434080"/>
            <a:ext cx="14065200" cy="531864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5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6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43" name="Рисунок 18_0" descr=""/>
          <p:cNvPicPr/>
          <p:nvPr/>
        </p:nvPicPr>
        <p:blipFill>
          <a:blip r:embed="rId4"/>
          <a:stretch/>
        </p:blipFill>
        <p:spPr>
          <a:xfrm>
            <a:off x="15375600" y="7382880"/>
            <a:ext cx="8654760" cy="6312960"/>
          </a:xfrm>
          <a:prstGeom prst="rect">
            <a:avLst/>
          </a:prstGeom>
          <a:ln>
            <a:noFill/>
          </a:ln>
        </p:spPr>
      </p:pic>
      <p:sp>
        <p:nvSpPr>
          <p:cNvPr id="244" name="CustomShape 7"/>
          <p:cNvSpPr/>
          <p:nvPr/>
        </p:nvSpPr>
        <p:spPr>
          <a:xfrm>
            <a:off x="504000" y="226080"/>
            <a:ext cx="22995720" cy="263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BurpSuite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5"/>
          <a:stretch/>
        </p:blipFill>
        <p:spPr>
          <a:xfrm>
            <a:off x="3840840" y="2251800"/>
            <a:ext cx="16916040" cy="1036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51" name="Рисунок 25" descr=""/>
          <p:cNvPicPr/>
          <p:nvPr/>
        </p:nvPicPr>
        <p:blipFill>
          <a:blip r:embed="rId1"/>
          <a:srcRect l="0" t="0" r="6988" b="0"/>
          <a:stretch/>
        </p:blipFill>
        <p:spPr>
          <a:xfrm>
            <a:off x="4848840" y="5213520"/>
            <a:ext cx="19526040" cy="8501040"/>
          </a:xfrm>
          <a:prstGeom prst="rect">
            <a:avLst/>
          </a:prstGeom>
          <a:ln>
            <a:noFill/>
          </a:ln>
        </p:spPr>
      </p:pic>
      <p:sp>
        <p:nvSpPr>
          <p:cNvPr id="252" name="CustomShape 6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CustomShape 7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8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9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0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57" name="Рисунок 32" descr=""/>
          <p:cNvPicPr/>
          <p:nvPr/>
        </p:nvPicPr>
        <p:blipFill>
          <a:blip r:embed="rId2"/>
          <a:srcRect l="0" t="0" r="3763" b="0"/>
          <a:stretch/>
        </p:blipFill>
        <p:spPr>
          <a:xfrm>
            <a:off x="-20880" y="8176680"/>
            <a:ext cx="20691000" cy="5581440"/>
          </a:xfrm>
          <a:prstGeom prst="rect">
            <a:avLst/>
          </a:prstGeom>
          <a:ln>
            <a:noFill/>
          </a:ln>
        </p:spPr>
      </p:pic>
      <p:pic>
        <p:nvPicPr>
          <p:cNvPr id="258" name="Рисунок 33" descr=""/>
          <p:cNvPicPr/>
          <p:nvPr/>
        </p:nvPicPr>
        <p:blipFill>
          <a:blip r:embed="rId3"/>
          <a:srcRect l="0" t="70361" r="0" b="0"/>
          <a:stretch/>
        </p:blipFill>
        <p:spPr>
          <a:xfrm rot="16200000">
            <a:off x="443520" y="12235320"/>
            <a:ext cx="1675080" cy="1285920"/>
          </a:xfrm>
          <a:prstGeom prst="rect">
            <a:avLst/>
          </a:prstGeom>
          <a:ln>
            <a:noFill/>
          </a:ln>
        </p:spPr>
      </p:pic>
      <p:pic>
        <p:nvPicPr>
          <p:cNvPr id="259" name="Рисунок 34" descr=""/>
          <p:cNvPicPr/>
          <p:nvPr/>
        </p:nvPicPr>
        <p:blipFill>
          <a:blip r:embed="rId4"/>
          <a:stretch/>
        </p:blipFill>
        <p:spPr>
          <a:xfrm>
            <a:off x="14928480" y="9520560"/>
            <a:ext cx="888480" cy="840240"/>
          </a:xfrm>
          <a:prstGeom prst="rect">
            <a:avLst/>
          </a:prstGeom>
          <a:ln>
            <a:noFill/>
          </a:ln>
        </p:spPr>
      </p:pic>
      <p:pic>
        <p:nvPicPr>
          <p:cNvPr id="260" name="Рисунок 35" descr=""/>
          <p:cNvPicPr/>
          <p:nvPr/>
        </p:nvPicPr>
        <p:blipFill>
          <a:blip r:embed="rId5"/>
          <a:srcRect l="0" t="0" r="7458" b="0"/>
          <a:stretch/>
        </p:blipFill>
        <p:spPr>
          <a:xfrm>
            <a:off x="19380240" y="10818360"/>
            <a:ext cx="4979520" cy="2861640"/>
          </a:xfrm>
          <a:prstGeom prst="rect">
            <a:avLst/>
          </a:prstGeom>
          <a:ln>
            <a:noFill/>
          </a:ln>
        </p:spPr>
      </p:pic>
      <p:pic>
        <p:nvPicPr>
          <p:cNvPr id="261" name="Рисунок 36" descr=""/>
          <p:cNvPicPr/>
          <p:nvPr/>
        </p:nvPicPr>
        <p:blipFill>
          <a:blip r:embed="rId6"/>
          <a:srcRect l="31033" t="0" r="36529" b="69706"/>
          <a:stretch/>
        </p:blipFill>
        <p:spPr>
          <a:xfrm>
            <a:off x="1252080" y="10141200"/>
            <a:ext cx="5997600" cy="3573360"/>
          </a:xfrm>
          <a:prstGeom prst="rect">
            <a:avLst/>
          </a:prstGeom>
          <a:ln>
            <a:noFill/>
          </a:ln>
        </p:spPr>
      </p:pic>
      <p:pic>
        <p:nvPicPr>
          <p:cNvPr id="262" name="Рисунок 38" descr=""/>
          <p:cNvPicPr/>
          <p:nvPr/>
        </p:nvPicPr>
        <p:blipFill>
          <a:blip r:embed="rId7"/>
          <a:srcRect l="31033" t="30568" r="36529" b="50967"/>
          <a:stretch/>
        </p:blipFill>
        <p:spPr>
          <a:xfrm rot="10800000">
            <a:off x="2763720" y="10663920"/>
            <a:ext cx="5997600" cy="2177640"/>
          </a:xfrm>
          <a:prstGeom prst="rect">
            <a:avLst/>
          </a:prstGeom>
          <a:ln>
            <a:noFill/>
          </a:ln>
        </p:spPr>
      </p:pic>
      <p:pic>
        <p:nvPicPr>
          <p:cNvPr id="263" name="Рисунок 39" descr=""/>
          <p:cNvPicPr/>
          <p:nvPr/>
        </p:nvPicPr>
        <p:blipFill>
          <a:blip r:embed="rId8"/>
          <a:stretch/>
        </p:blipFill>
        <p:spPr>
          <a:xfrm>
            <a:off x="19968840" y="907848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264" name="CustomShape 11"/>
          <p:cNvSpPr/>
          <p:nvPr/>
        </p:nvSpPr>
        <p:spPr>
          <a:xfrm>
            <a:off x="7753680" y="91440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SQLmap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65" name="CustomShape 12"/>
          <p:cNvSpPr/>
          <p:nvPr/>
        </p:nvSpPr>
        <p:spPr>
          <a:xfrm>
            <a:off x="3200400" y="2743200"/>
            <a:ext cx="15361560" cy="694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Утилита командной строки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Хорошо настраиваемая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Работает с многими базами данных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Много способов атак 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После взлома позволяет выполнить любую команду в базе данных и даже на сервере</a:t>
            </a:r>
            <a:endParaRPr b="0" lang="en-US" sz="5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5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71" name="Рисунок 25_1" descr=""/>
          <p:cNvPicPr/>
          <p:nvPr/>
        </p:nvPicPr>
        <p:blipFill>
          <a:blip r:embed="rId1"/>
          <a:srcRect l="0" t="0" r="6988" b="0"/>
          <a:stretch/>
        </p:blipFill>
        <p:spPr>
          <a:xfrm>
            <a:off x="4848840" y="5213520"/>
            <a:ext cx="19526040" cy="8501040"/>
          </a:xfrm>
          <a:prstGeom prst="rect">
            <a:avLst/>
          </a:prstGeom>
          <a:ln>
            <a:noFill/>
          </a:ln>
        </p:spPr>
      </p:pic>
      <p:sp>
        <p:nvSpPr>
          <p:cNvPr id="272" name="CustomShape 6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3" name="CustomShape 7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8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9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0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77" name="Рисунок 32_1" descr=""/>
          <p:cNvPicPr/>
          <p:nvPr/>
        </p:nvPicPr>
        <p:blipFill>
          <a:blip r:embed="rId2"/>
          <a:srcRect l="0" t="0" r="3763" b="0"/>
          <a:stretch/>
        </p:blipFill>
        <p:spPr>
          <a:xfrm>
            <a:off x="-20880" y="8176680"/>
            <a:ext cx="20691000" cy="5581440"/>
          </a:xfrm>
          <a:prstGeom prst="rect">
            <a:avLst/>
          </a:prstGeom>
          <a:ln>
            <a:noFill/>
          </a:ln>
        </p:spPr>
      </p:pic>
      <p:pic>
        <p:nvPicPr>
          <p:cNvPr id="278" name="Рисунок 33_1" descr=""/>
          <p:cNvPicPr/>
          <p:nvPr/>
        </p:nvPicPr>
        <p:blipFill>
          <a:blip r:embed="rId3"/>
          <a:srcRect l="0" t="70361" r="0" b="0"/>
          <a:stretch/>
        </p:blipFill>
        <p:spPr>
          <a:xfrm rot="16200000">
            <a:off x="443520" y="12235320"/>
            <a:ext cx="1675080" cy="1285920"/>
          </a:xfrm>
          <a:prstGeom prst="rect">
            <a:avLst/>
          </a:prstGeom>
          <a:ln>
            <a:noFill/>
          </a:ln>
        </p:spPr>
      </p:pic>
      <p:pic>
        <p:nvPicPr>
          <p:cNvPr id="279" name="Рисунок 34_1" descr=""/>
          <p:cNvPicPr/>
          <p:nvPr/>
        </p:nvPicPr>
        <p:blipFill>
          <a:blip r:embed="rId4"/>
          <a:stretch/>
        </p:blipFill>
        <p:spPr>
          <a:xfrm>
            <a:off x="14928480" y="9520560"/>
            <a:ext cx="888480" cy="840240"/>
          </a:xfrm>
          <a:prstGeom prst="rect">
            <a:avLst/>
          </a:prstGeom>
          <a:ln>
            <a:noFill/>
          </a:ln>
        </p:spPr>
      </p:pic>
      <p:pic>
        <p:nvPicPr>
          <p:cNvPr id="280" name="Рисунок 35_1" descr=""/>
          <p:cNvPicPr/>
          <p:nvPr/>
        </p:nvPicPr>
        <p:blipFill>
          <a:blip r:embed="rId5"/>
          <a:srcRect l="0" t="0" r="7458" b="0"/>
          <a:stretch/>
        </p:blipFill>
        <p:spPr>
          <a:xfrm>
            <a:off x="19380240" y="10818360"/>
            <a:ext cx="4979520" cy="2861640"/>
          </a:xfrm>
          <a:prstGeom prst="rect">
            <a:avLst/>
          </a:prstGeom>
          <a:ln>
            <a:noFill/>
          </a:ln>
        </p:spPr>
      </p:pic>
      <p:pic>
        <p:nvPicPr>
          <p:cNvPr id="281" name="Рисунок 36_1" descr=""/>
          <p:cNvPicPr/>
          <p:nvPr/>
        </p:nvPicPr>
        <p:blipFill>
          <a:blip r:embed="rId6"/>
          <a:srcRect l="31033" t="0" r="36529" b="69706"/>
          <a:stretch/>
        </p:blipFill>
        <p:spPr>
          <a:xfrm>
            <a:off x="1252080" y="10141200"/>
            <a:ext cx="5997600" cy="3573360"/>
          </a:xfrm>
          <a:prstGeom prst="rect">
            <a:avLst/>
          </a:prstGeom>
          <a:ln>
            <a:noFill/>
          </a:ln>
        </p:spPr>
      </p:pic>
      <p:pic>
        <p:nvPicPr>
          <p:cNvPr id="282" name="Рисунок 38_1" descr=""/>
          <p:cNvPicPr/>
          <p:nvPr/>
        </p:nvPicPr>
        <p:blipFill>
          <a:blip r:embed="rId7"/>
          <a:srcRect l="31033" t="30568" r="36529" b="50967"/>
          <a:stretch/>
        </p:blipFill>
        <p:spPr>
          <a:xfrm rot="10800000">
            <a:off x="2763720" y="10663920"/>
            <a:ext cx="5997600" cy="2177640"/>
          </a:xfrm>
          <a:prstGeom prst="rect">
            <a:avLst/>
          </a:prstGeom>
          <a:ln>
            <a:noFill/>
          </a:ln>
        </p:spPr>
      </p:pic>
      <p:pic>
        <p:nvPicPr>
          <p:cNvPr id="283" name="Рисунок 39_1" descr=""/>
          <p:cNvPicPr/>
          <p:nvPr/>
        </p:nvPicPr>
        <p:blipFill>
          <a:blip r:embed="rId8"/>
          <a:stretch/>
        </p:blipFill>
        <p:spPr>
          <a:xfrm>
            <a:off x="19968840" y="907848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284" name="CustomShape 11"/>
          <p:cNvSpPr/>
          <p:nvPr/>
        </p:nvSpPr>
        <p:spPr>
          <a:xfrm>
            <a:off x="7753680" y="91440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SQLmap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9"/>
          <a:stretch/>
        </p:blipFill>
        <p:spPr>
          <a:xfrm>
            <a:off x="4035960" y="3579480"/>
            <a:ext cx="16446600" cy="492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91" name="Рисунок 25_0" descr=""/>
          <p:cNvPicPr/>
          <p:nvPr/>
        </p:nvPicPr>
        <p:blipFill>
          <a:blip r:embed="rId1"/>
          <a:srcRect l="0" t="0" r="6988" b="0"/>
          <a:stretch/>
        </p:blipFill>
        <p:spPr>
          <a:xfrm>
            <a:off x="4848840" y="5213520"/>
            <a:ext cx="19526040" cy="8501040"/>
          </a:xfrm>
          <a:prstGeom prst="rect">
            <a:avLst/>
          </a:prstGeom>
          <a:ln>
            <a:noFill/>
          </a:ln>
        </p:spPr>
      </p:pic>
      <p:sp>
        <p:nvSpPr>
          <p:cNvPr id="292" name="CustomShape 6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9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0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297" name="Рисунок 32_0" descr=""/>
          <p:cNvPicPr/>
          <p:nvPr/>
        </p:nvPicPr>
        <p:blipFill>
          <a:blip r:embed="rId2"/>
          <a:srcRect l="0" t="0" r="3763" b="0"/>
          <a:stretch/>
        </p:blipFill>
        <p:spPr>
          <a:xfrm>
            <a:off x="-20880" y="8176680"/>
            <a:ext cx="20691000" cy="5581440"/>
          </a:xfrm>
          <a:prstGeom prst="rect">
            <a:avLst/>
          </a:prstGeom>
          <a:ln>
            <a:noFill/>
          </a:ln>
        </p:spPr>
      </p:pic>
      <p:pic>
        <p:nvPicPr>
          <p:cNvPr id="298" name="Рисунок 33_0" descr=""/>
          <p:cNvPicPr/>
          <p:nvPr/>
        </p:nvPicPr>
        <p:blipFill>
          <a:blip r:embed="rId3"/>
          <a:srcRect l="0" t="70361" r="0" b="0"/>
          <a:stretch/>
        </p:blipFill>
        <p:spPr>
          <a:xfrm rot="16200000">
            <a:off x="443520" y="12235320"/>
            <a:ext cx="1675080" cy="1285920"/>
          </a:xfrm>
          <a:prstGeom prst="rect">
            <a:avLst/>
          </a:prstGeom>
          <a:ln>
            <a:noFill/>
          </a:ln>
        </p:spPr>
      </p:pic>
      <p:pic>
        <p:nvPicPr>
          <p:cNvPr id="299" name="Рисунок 34_0" descr=""/>
          <p:cNvPicPr/>
          <p:nvPr/>
        </p:nvPicPr>
        <p:blipFill>
          <a:blip r:embed="rId4"/>
          <a:stretch/>
        </p:blipFill>
        <p:spPr>
          <a:xfrm>
            <a:off x="14928480" y="9520560"/>
            <a:ext cx="888480" cy="840240"/>
          </a:xfrm>
          <a:prstGeom prst="rect">
            <a:avLst/>
          </a:prstGeom>
          <a:ln>
            <a:noFill/>
          </a:ln>
        </p:spPr>
      </p:pic>
      <p:pic>
        <p:nvPicPr>
          <p:cNvPr id="300" name="Рисунок 35_0" descr=""/>
          <p:cNvPicPr/>
          <p:nvPr/>
        </p:nvPicPr>
        <p:blipFill>
          <a:blip r:embed="rId5"/>
          <a:srcRect l="0" t="0" r="7458" b="0"/>
          <a:stretch/>
        </p:blipFill>
        <p:spPr>
          <a:xfrm>
            <a:off x="19380240" y="10818360"/>
            <a:ext cx="4979520" cy="2861640"/>
          </a:xfrm>
          <a:prstGeom prst="rect">
            <a:avLst/>
          </a:prstGeom>
          <a:ln>
            <a:noFill/>
          </a:ln>
        </p:spPr>
      </p:pic>
      <p:pic>
        <p:nvPicPr>
          <p:cNvPr id="301" name="Рисунок 36_0" descr=""/>
          <p:cNvPicPr/>
          <p:nvPr/>
        </p:nvPicPr>
        <p:blipFill>
          <a:blip r:embed="rId6"/>
          <a:srcRect l="31033" t="0" r="36529" b="69706"/>
          <a:stretch/>
        </p:blipFill>
        <p:spPr>
          <a:xfrm>
            <a:off x="1252080" y="10141200"/>
            <a:ext cx="5997600" cy="3573360"/>
          </a:xfrm>
          <a:prstGeom prst="rect">
            <a:avLst/>
          </a:prstGeom>
          <a:ln>
            <a:noFill/>
          </a:ln>
        </p:spPr>
      </p:pic>
      <p:pic>
        <p:nvPicPr>
          <p:cNvPr id="302" name="Рисунок 38_0" descr=""/>
          <p:cNvPicPr/>
          <p:nvPr/>
        </p:nvPicPr>
        <p:blipFill>
          <a:blip r:embed="rId7"/>
          <a:srcRect l="31033" t="30568" r="36529" b="50967"/>
          <a:stretch/>
        </p:blipFill>
        <p:spPr>
          <a:xfrm rot="10800000">
            <a:off x="2763720" y="10663920"/>
            <a:ext cx="5997600" cy="2177640"/>
          </a:xfrm>
          <a:prstGeom prst="rect">
            <a:avLst/>
          </a:prstGeom>
          <a:ln>
            <a:noFill/>
          </a:ln>
        </p:spPr>
      </p:pic>
      <p:pic>
        <p:nvPicPr>
          <p:cNvPr id="303" name="Рисунок 39_0" descr=""/>
          <p:cNvPicPr/>
          <p:nvPr/>
        </p:nvPicPr>
        <p:blipFill>
          <a:blip r:embed="rId8"/>
          <a:stretch/>
        </p:blipFill>
        <p:spPr>
          <a:xfrm>
            <a:off x="19968840" y="907848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304" name="CustomShape 11"/>
          <p:cNvSpPr/>
          <p:nvPr/>
        </p:nvSpPr>
        <p:spPr>
          <a:xfrm>
            <a:off x="5833440" y="974520"/>
            <a:ext cx="137347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Damn Vulnerable Web Application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9"/>
          <a:stretch/>
        </p:blipFill>
        <p:spPr>
          <a:xfrm>
            <a:off x="4023360" y="2405520"/>
            <a:ext cx="16888320" cy="1012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311" name="Рисунок 25" descr=""/>
          <p:cNvPicPr/>
          <p:nvPr/>
        </p:nvPicPr>
        <p:blipFill>
          <a:blip r:embed="rId1"/>
          <a:srcRect l="0" t="0" r="6988" b="0"/>
          <a:stretch/>
        </p:blipFill>
        <p:spPr>
          <a:xfrm>
            <a:off x="4848840" y="5213520"/>
            <a:ext cx="19526040" cy="8501040"/>
          </a:xfrm>
          <a:prstGeom prst="rect">
            <a:avLst/>
          </a:prstGeom>
          <a:ln>
            <a:noFill/>
          </a:ln>
        </p:spPr>
      </p:pic>
      <p:sp>
        <p:nvSpPr>
          <p:cNvPr id="312" name="CustomShape 6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" name="CustomShape 7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9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0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317" name="Рисунок 32" descr=""/>
          <p:cNvPicPr/>
          <p:nvPr/>
        </p:nvPicPr>
        <p:blipFill>
          <a:blip r:embed="rId2"/>
          <a:srcRect l="0" t="0" r="3763" b="0"/>
          <a:stretch/>
        </p:blipFill>
        <p:spPr>
          <a:xfrm>
            <a:off x="-20880" y="8176680"/>
            <a:ext cx="20691000" cy="5581440"/>
          </a:xfrm>
          <a:prstGeom prst="rect">
            <a:avLst/>
          </a:prstGeom>
          <a:ln>
            <a:noFill/>
          </a:ln>
        </p:spPr>
      </p:pic>
      <p:pic>
        <p:nvPicPr>
          <p:cNvPr id="318" name="Рисунок 33" descr=""/>
          <p:cNvPicPr/>
          <p:nvPr/>
        </p:nvPicPr>
        <p:blipFill>
          <a:blip r:embed="rId3"/>
          <a:srcRect l="0" t="70361" r="0" b="0"/>
          <a:stretch/>
        </p:blipFill>
        <p:spPr>
          <a:xfrm rot="16200000">
            <a:off x="443520" y="12235320"/>
            <a:ext cx="1675080" cy="1285920"/>
          </a:xfrm>
          <a:prstGeom prst="rect">
            <a:avLst/>
          </a:prstGeom>
          <a:ln>
            <a:noFill/>
          </a:ln>
        </p:spPr>
      </p:pic>
      <p:pic>
        <p:nvPicPr>
          <p:cNvPr id="319" name="Рисунок 34" descr=""/>
          <p:cNvPicPr/>
          <p:nvPr/>
        </p:nvPicPr>
        <p:blipFill>
          <a:blip r:embed="rId4"/>
          <a:stretch/>
        </p:blipFill>
        <p:spPr>
          <a:xfrm>
            <a:off x="14928480" y="9520560"/>
            <a:ext cx="888480" cy="840240"/>
          </a:xfrm>
          <a:prstGeom prst="rect">
            <a:avLst/>
          </a:prstGeom>
          <a:ln>
            <a:noFill/>
          </a:ln>
        </p:spPr>
      </p:pic>
      <p:pic>
        <p:nvPicPr>
          <p:cNvPr id="320" name="Рисунок 35" descr=""/>
          <p:cNvPicPr/>
          <p:nvPr/>
        </p:nvPicPr>
        <p:blipFill>
          <a:blip r:embed="rId5"/>
          <a:srcRect l="0" t="0" r="7458" b="0"/>
          <a:stretch/>
        </p:blipFill>
        <p:spPr>
          <a:xfrm>
            <a:off x="19380240" y="10818360"/>
            <a:ext cx="4979520" cy="2861640"/>
          </a:xfrm>
          <a:prstGeom prst="rect">
            <a:avLst/>
          </a:prstGeom>
          <a:ln>
            <a:noFill/>
          </a:ln>
        </p:spPr>
      </p:pic>
      <p:pic>
        <p:nvPicPr>
          <p:cNvPr id="321" name="Рисунок 36" descr=""/>
          <p:cNvPicPr/>
          <p:nvPr/>
        </p:nvPicPr>
        <p:blipFill>
          <a:blip r:embed="rId6"/>
          <a:srcRect l="31033" t="0" r="36529" b="69706"/>
          <a:stretch/>
        </p:blipFill>
        <p:spPr>
          <a:xfrm>
            <a:off x="1252080" y="10141200"/>
            <a:ext cx="5997600" cy="3573360"/>
          </a:xfrm>
          <a:prstGeom prst="rect">
            <a:avLst/>
          </a:prstGeom>
          <a:ln>
            <a:noFill/>
          </a:ln>
        </p:spPr>
      </p:pic>
      <p:sp>
        <p:nvSpPr>
          <p:cNvPr id="322" name="CustomShape 11"/>
          <p:cNvSpPr/>
          <p:nvPr/>
        </p:nvSpPr>
        <p:spPr>
          <a:xfrm>
            <a:off x="17252640" y="10764720"/>
            <a:ext cx="5262120" cy="131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rgbClr val="262626"/>
                </a:solidFill>
                <a:latin typeface="Akrobat Light"/>
                <a:ea typeface="Helvetica Light"/>
              </a:rPr>
              <a:t>Спасибо за внимание!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3" name="Рисунок 38" descr=""/>
          <p:cNvPicPr/>
          <p:nvPr/>
        </p:nvPicPr>
        <p:blipFill>
          <a:blip r:embed="rId7"/>
          <a:srcRect l="31033" t="30568" r="36529" b="50967"/>
          <a:stretch/>
        </p:blipFill>
        <p:spPr>
          <a:xfrm rot="10800000">
            <a:off x="2763720" y="10663920"/>
            <a:ext cx="5997600" cy="2177640"/>
          </a:xfrm>
          <a:prstGeom prst="rect">
            <a:avLst/>
          </a:prstGeom>
          <a:ln>
            <a:noFill/>
          </a:ln>
        </p:spPr>
      </p:pic>
      <p:pic>
        <p:nvPicPr>
          <p:cNvPr id="324" name="Рисунок 39" descr=""/>
          <p:cNvPicPr/>
          <p:nvPr/>
        </p:nvPicPr>
        <p:blipFill>
          <a:blip r:embed="rId8"/>
          <a:stretch/>
        </p:blipFill>
        <p:spPr>
          <a:xfrm>
            <a:off x="19968840" y="907848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325" name="CustomShape 12"/>
          <p:cNvSpPr/>
          <p:nvPr/>
        </p:nvSpPr>
        <p:spPr>
          <a:xfrm>
            <a:off x="9697320" y="1828800"/>
            <a:ext cx="5024520" cy="101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262626"/>
                </a:solidFill>
                <a:latin typeface="Akrobat Black"/>
                <a:ea typeface="Helvetica Light"/>
              </a:rPr>
              <a:t>Вопросы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26" name="TextShape 13"/>
          <p:cNvSpPr txBox="1"/>
          <p:nvPr/>
        </p:nvSpPr>
        <p:spPr>
          <a:xfrm>
            <a:off x="2834640" y="3204000"/>
            <a:ext cx="11978640" cy="572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import numpy as np </a:t>
            </a:r>
            <a:br/>
            <a:r>
              <a:rPr b="0" lang="en-US" sz="2800" spc="-1" strike="noStrike">
                <a:latin typeface="Arial"/>
              </a:rPr>
              <a:t>import matplotlib.pyplot as plt 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def x(t):</a:t>
            </a:r>
            <a:br/>
            <a:r>
              <a:rPr b="0" lang="en-US" sz="2800" spc="-1" strike="noStrike">
                <a:latin typeface="Arial"/>
              </a:rPr>
              <a:t>   return 16 * np.sin(t) * np.sin(t) * np.sin(t) 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def y(t):</a:t>
            </a:r>
            <a:br/>
            <a:r>
              <a:rPr b="0" lang="en-US" sz="2800" spc="-1" strike="noStrike">
                <a:latin typeface="Arial"/>
              </a:rPr>
              <a:t>   return 13 * np.cos(t) - 5 * np.cos(2 * t) - 2 * np.cos(3 * t) - np.cos(4 * t) 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t1 = np.arange(0.0, 6.28, 0.01) </a:t>
            </a:r>
            <a:br/>
            <a:r>
              <a:rPr b="0" lang="en-US" sz="2800" spc="-1" strike="noStrike">
                <a:latin typeface="Arial"/>
              </a:rPr>
              <a:t>plt.figure(1) </a:t>
            </a:r>
            <a:br/>
            <a:r>
              <a:rPr b="0" lang="en-US" sz="2800" spc="-1" strike="noStrike">
                <a:latin typeface="Arial"/>
              </a:rPr>
              <a:t>plt.plot(x(t1), y(t1), 'bo') </a:t>
            </a:r>
            <a:br/>
            <a:r>
              <a:rPr b="0" lang="en-US" sz="2800" spc="-1" strike="noStrike">
                <a:latin typeface="Arial"/>
              </a:rPr>
              <a:t>plt.show()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9"/>
          <a:stretch/>
        </p:blipFill>
        <p:spPr>
          <a:xfrm>
            <a:off x="15270480" y="3098160"/>
            <a:ext cx="7541280" cy="568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77" name="Рисунок 2" descr=""/>
          <p:cNvPicPr/>
          <p:nvPr/>
        </p:nvPicPr>
        <p:blipFill>
          <a:blip r:embed="rId1"/>
          <a:stretch/>
        </p:blipFill>
        <p:spPr>
          <a:xfrm>
            <a:off x="9671760" y="2099160"/>
            <a:ext cx="14084640" cy="11299320"/>
          </a:xfrm>
          <a:prstGeom prst="rect">
            <a:avLst/>
          </a:prstGeom>
          <a:ln>
            <a:noFill/>
          </a:ln>
        </p:spPr>
      </p:pic>
      <p:pic>
        <p:nvPicPr>
          <p:cNvPr id="78" name="Рисунок 5" descr=""/>
          <p:cNvPicPr/>
          <p:nvPr/>
        </p:nvPicPr>
        <p:blipFill>
          <a:blip r:embed="rId2"/>
          <a:stretch/>
        </p:blipFill>
        <p:spPr>
          <a:xfrm>
            <a:off x="6071400" y="9376560"/>
            <a:ext cx="4064760" cy="3672000"/>
          </a:xfrm>
          <a:prstGeom prst="rect">
            <a:avLst/>
          </a:prstGeom>
          <a:ln>
            <a:noFill/>
          </a:ln>
        </p:spPr>
      </p:pic>
      <p:pic>
        <p:nvPicPr>
          <p:cNvPr id="79" name="Рисунок 12" descr=""/>
          <p:cNvPicPr/>
          <p:nvPr/>
        </p:nvPicPr>
        <p:blipFill>
          <a:blip r:embed="rId3"/>
          <a:srcRect l="0" t="0" r="7458" b="0"/>
          <a:stretch/>
        </p:blipFill>
        <p:spPr>
          <a:xfrm flipH="1">
            <a:off x="1440" y="10844280"/>
            <a:ext cx="4870080" cy="2861640"/>
          </a:xfrm>
          <a:prstGeom prst="rect">
            <a:avLst/>
          </a:prstGeom>
          <a:ln>
            <a:noFill/>
          </a:ln>
        </p:spPr>
      </p:pic>
      <p:sp>
        <p:nvSpPr>
          <p:cNvPr id="80" name="CustomShape 6"/>
          <p:cNvSpPr/>
          <p:nvPr/>
        </p:nvSpPr>
        <p:spPr>
          <a:xfrm>
            <a:off x="5303520" y="1097280"/>
            <a:ext cx="10332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7"/>
          <p:cNvSpPr/>
          <p:nvPr/>
        </p:nvSpPr>
        <p:spPr>
          <a:xfrm>
            <a:off x="5486400" y="1828800"/>
            <a:ext cx="758916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latin typeface="DejaVu Math TeX Gyre"/>
              </a:rPr>
              <a:t>О чем доклад?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2" name="CustomShape 8"/>
          <p:cNvSpPr/>
          <p:nvPr/>
        </p:nvSpPr>
        <p:spPr>
          <a:xfrm>
            <a:off x="1280160" y="3108960"/>
            <a:ext cx="11429640" cy="39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Обо мне </a:t>
            </a:r>
            <a:endParaRPr b="0" lang="en-US" sz="4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Мотивация и тестирование безопасности</a:t>
            </a:r>
            <a:endParaRPr b="0" lang="en-US" sz="4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С чем приходилось сталкиваться</a:t>
            </a:r>
            <a:endParaRPr b="0" lang="en-US" sz="4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Что такое BurpSuite и sqlmap</a:t>
            </a:r>
            <a:endParaRPr b="0" lang="en-US" sz="4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Ошибки и что можно улучшить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0751760" y="6361920"/>
            <a:ext cx="11664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10751760" y="2004840"/>
            <a:ext cx="70963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Рисунок 1" descr=""/>
          <p:cNvPicPr/>
          <p:nvPr/>
        </p:nvPicPr>
        <p:blipFill>
          <a:blip r:embed="rId1"/>
          <a:stretch/>
        </p:blipFill>
        <p:spPr>
          <a:xfrm>
            <a:off x="1287720" y="2456640"/>
            <a:ext cx="8084160" cy="8063280"/>
          </a:xfrm>
          <a:prstGeom prst="rect">
            <a:avLst/>
          </a:prstGeom>
          <a:ln>
            <a:noFill/>
          </a:ln>
        </p:spPr>
      </p:pic>
      <p:pic>
        <p:nvPicPr>
          <p:cNvPr id="86" name="Рисунок 9" descr=""/>
          <p:cNvPicPr/>
          <p:nvPr/>
        </p:nvPicPr>
        <p:blipFill>
          <a:blip r:embed="rId2"/>
          <a:stretch/>
        </p:blipFill>
        <p:spPr>
          <a:xfrm>
            <a:off x="0" y="8543160"/>
            <a:ext cx="4485600" cy="5519520"/>
          </a:xfrm>
          <a:prstGeom prst="rect">
            <a:avLst/>
          </a:prstGeom>
          <a:ln>
            <a:noFill/>
          </a:ln>
        </p:spPr>
      </p:pic>
      <p:pic>
        <p:nvPicPr>
          <p:cNvPr id="87" name="Рисунок 10" descr=""/>
          <p:cNvPicPr/>
          <p:nvPr/>
        </p:nvPicPr>
        <p:blipFill>
          <a:blip r:embed="rId3"/>
          <a:srcRect l="0" t="0" r="7458" b="0"/>
          <a:stretch/>
        </p:blipFill>
        <p:spPr>
          <a:xfrm>
            <a:off x="16080480" y="8891640"/>
            <a:ext cx="8322120" cy="482292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12984480" y="1828800"/>
            <a:ext cx="758916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latin typeface="DejaVu Math TeX Gyre"/>
              </a:rPr>
              <a:t>Мотивация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11959920" y="3931920"/>
            <a:ext cx="9253800" cy="45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Репутация компании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Слитые в сеть данные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Нарушение закона</a:t>
            </a:r>
            <a:endParaRPr b="0" lang="en-US" sz="5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Надежность системы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5" descr=""/>
          <p:cNvPicPr/>
          <p:nvPr/>
        </p:nvPicPr>
        <p:blipFill>
          <a:blip r:embed="rId1"/>
          <a:stretch/>
        </p:blipFill>
        <p:spPr>
          <a:xfrm flipH="1">
            <a:off x="13201560" y="9324720"/>
            <a:ext cx="11171880" cy="4389840"/>
          </a:xfrm>
          <a:prstGeom prst="rect">
            <a:avLst/>
          </a:prstGeom>
          <a:ln>
            <a:noFill/>
          </a:ln>
        </p:spPr>
      </p:pic>
      <p:pic>
        <p:nvPicPr>
          <p:cNvPr id="91" name="Рисунок 1" descr=""/>
          <p:cNvPicPr/>
          <p:nvPr/>
        </p:nvPicPr>
        <p:blipFill>
          <a:blip r:embed="rId2"/>
          <a:stretch/>
        </p:blipFill>
        <p:spPr>
          <a:xfrm>
            <a:off x="3695040" y="2431800"/>
            <a:ext cx="20015640" cy="982224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1383840" y="6678000"/>
            <a:ext cx="15264360" cy="132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1606680" y="1467000"/>
            <a:ext cx="70963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Рисунок 4" descr=""/>
          <p:cNvPicPr/>
          <p:nvPr/>
        </p:nvPicPr>
        <p:blipFill>
          <a:blip r:embed="rId3"/>
          <a:srcRect l="0" t="0" r="7458" b="0"/>
          <a:stretch/>
        </p:blipFill>
        <p:spPr>
          <a:xfrm flipH="1">
            <a:off x="1440" y="10844280"/>
            <a:ext cx="4870080" cy="286164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4846320" y="1828800"/>
            <a:ext cx="8869320" cy="10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latin typeface="DejaVu Math TeX Gyre"/>
              </a:rPr>
              <a:t>Утечки информации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948600" y="3291840"/>
            <a:ext cx="12858480" cy="57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latin typeface="Arial"/>
              </a:rPr>
              <a:t>Хакеры получили доступ к серверу компании «Some company», на котором находились сканы документов граждан разных стран.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latin typeface="Arial"/>
              </a:rPr>
              <a:t>Вчера они выложили в открытый доступ архив размером 809 Гб, содержащий более 1,5 млн. файлов с данными российских граждан. 🔥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latin typeface="Arial"/>
              </a:rPr>
              <a:t>Судя по всему, договориться о выкупе хакеры не смогли и теперь "сливают" данные по каждой стране отдельно.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9235440" y="9418320"/>
            <a:ext cx="2780640" cy="2761560"/>
          </a:xfrm>
          <a:prstGeom prst="rect">
            <a:avLst/>
          </a:prstGeom>
          <a:ln>
            <a:noFill/>
          </a:ln>
        </p:spPr>
      </p:pic>
      <p:sp>
        <p:nvSpPr>
          <p:cNvPr id="98" name="CustomShape 5"/>
          <p:cNvSpPr/>
          <p:nvPr/>
        </p:nvSpPr>
        <p:spPr>
          <a:xfrm>
            <a:off x="5303520" y="10232640"/>
            <a:ext cx="3382920" cy="101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latin typeface="Arial"/>
              </a:rPr>
              <a:t>@dataleak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8" descr=""/>
          <p:cNvPicPr/>
          <p:nvPr/>
        </p:nvPicPr>
        <p:blipFill>
          <a:blip r:embed="rId1"/>
          <a:srcRect l="0" t="0" r="6988" b="0"/>
          <a:stretch/>
        </p:blipFill>
        <p:spPr>
          <a:xfrm rot="10800000">
            <a:off x="1440" y="2249640"/>
            <a:ext cx="19526040" cy="850104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3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2843640" y="4524840"/>
            <a:ext cx="11661480" cy="3758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6"/>
          <p:cNvSpPr/>
          <p:nvPr/>
        </p:nvSpPr>
        <p:spPr>
          <a:xfrm>
            <a:off x="6775920" y="923040"/>
            <a:ext cx="1117368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Рисунок 9" descr=""/>
          <p:cNvPicPr/>
          <p:nvPr/>
        </p:nvPicPr>
        <p:blipFill>
          <a:blip r:embed="rId2"/>
          <a:stretch/>
        </p:blipFill>
        <p:spPr>
          <a:xfrm rot="10800000">
            <a:off x="-1800" y="9162360"/>
            <a:ext cx="11710800" cy="4552200"/>
          </a:xfrm>
          <a:prstGeom prst="rect">
            <a:avLst/>
          </a:prstGeom>
          <a:ln>
            <a:noFill/>
          </a:ln>
        </p:spPr>
      </p:pic>
      <p:pic>
        <p:nvPicPr>
          <p:cNvPr id="107" name="Рисунок 13" descr=""/>
          <p:cNvPicPr/>
          <p:nvPr/>
        </p:nvPicPr>
        <p:blipFill>
          <a:blip r:embed="rId3"/>
          <a:stretch/>
        </p:blipFill>
        <p:spPr>
          <a:xfrm>
            <a:off x="-121320" y="2177640"/>
            <a:ext cx="5770800" cy="331920"/>
          </a:xfrm>
          <a:prstGeom prst="rect">
            <a:avLst/>
          </a:prstGeom>
          <a:ln>
            <a:noFill/>
          </a:ln>
        </p:spPr>
      </p:pic>
      <p:pic>
        <p:nvPicPr>
          <p:cNvPr id="108" name="Рисунок 5" descr=""/>
          <p:cNvPicPr/>
          <p:nvPr/>
        </p:nvPicPr>
        <p:blipFill>
          <a:blip r:embed="rId4"/>
          <a:stretch/>
        </p:blipFill>
        <p:spPr>
          <a:xfrm>
            <a:off x="6063120" y="10203480"/>
            <a:ext cx="3699360" cy="2698920"/>
          </a:xfrm>
          <a:prstGeom prst="rect">
            <a:avLst/>
          </a:prstGeom>
          <a:ln>
            <a:noFill/>
          </a:ln>
        </p:spPr>
      </p:pic>
      <p:pic>
        <p:nvPicPr>
          <p:cNvPr id="109" name="Рисунок 17" descr=""/>
          <p:cNvPicPr/>
          <p:nvPr/>
        </p:nvPicPr>
        <p:blipFill>
          <a:blip r:embed="rId5"/>
          <a:srcRect l="0" t="28667" r="0" b="0"/>
          <a:stretch/>
        </p:blipFill>
        <p:spPr>
          <a:xfrm>
            <a:off x="10136160" y="2963880"/>
            <a:ext cx="15147000" cy="9115920"/>
          </a:xfrm>
          <a:prstGeom prst="rect">
            <a:avLst/>
          </a:prstGeom>
          <a:ln>
            <a:noFill/>
          </a:ln>
        </p:spPr>
      </p:pic>
      <p:sp>
        <p:nvSpPr>
          <p:cNvPr id="110" name="CustomShape 7"/>
          <p:cNvSpPr/>
          <p:nvPr/>
        </p:nvSpPr>
        <p:spPr>
          <a:xfrm>
            <a:off x="6656400" y="1463040"/>
            <a:ext cx="11448360" cy="176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Тестирование безопасности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3017520" y="3941640"/>
            <a:ext cx="9326520" cy="44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1000"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Белые шляпы</a:t>
            </a:r>
            <a:endParaRPr b="0" lang="en-US" sz="6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Проникновение</a:t>
            </a:r>
            <a:endParaRPr b="0" lang="en-US" sz="6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Человеческая инженерия</a:t>
            </a:r>
            <a:endParaRPr b="0" lang="en-US" sz="6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Secure Development Lifecycle</a:t>
            </a:r>
            <a:endParaRPr b="0" lang="en-US" sz="6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OWASP</a:t>
            </a:r>
            <a:endParaRPr b="0" lang="en-US" sz="6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PCI DSS </a:t>
            </a:r>
            <a:endParaRPr b="0" lang="en-US" sz="6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Автоматизация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Рисунок 8" descr=""/>
          <p:cNvPicPr/>
          <p:nvPr/>
        </p:nvPicPr>
        <p:blipFill>
          <a:blip r:embed="rId1"/>
          <a:srcRect l="0" t="0" r="6988" b="0"/>
          <a:stretch/>
        </p:blipFill>
        <p:spPr>
          <a:xfrm rot="10800000">
            <a:off x="1440" y="2249640"/>
            <a:ext cx="19526040" cy="10151640"/>
          </a:xfrm>
          <a:prstGeom prst="rect">
            <a:avLst/>
          </a:prstGeom>
          <a:ln>
            <a:noFill/>
          </a:ln>
        </p:spPr>
      </p:pic>
      <p:pic>
        <p:nvPicPr>
          <p:cNvPr id="113" name="Рисунок 10" descr=""/>
          <p:cNvPicPr/>
          <p:nvPr/>
        </p:nvPicPr>
        <p:blipFill>
          <a:blip r:embed="rId2"/>
          <a:stretch/>
        </p:blipFill>
        <p:spPr>
          <a:xfrm flipH="1" rot="10800000">
            <a:off x="12025800" y="9165960"/>
            <a:ext cx="12384000" cy="455220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>
            <a:off x="1756440" y="4048560"/>
            <a:ext cx="13435200" cy="7414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7"/>
          <p:cNvSpPr/>
          <p:nvPr/>
        </p:nvSpPr>
        <p:spPr>
          <a:xfrm>
            <a:off x="1756440" y="2002320"/>
            <a:ext cx="1117368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Рисунок 12" descr=""/>
          <p:cNvPicPr/>
          <p:nvPr/>
        </p:nvPicPr>
        <p:blipFill>
          <a:blip r:embed="rId3"/>
          <a:stretch/>
        </p:blipFill>
        <p:spPr>
          <a:xfrm>
            <a:off x="6063120" y="10203480"/>
            <a:ext cx="3699360" cy="2698920"/>
          </a:xfrm>
          <a:prstGeom prst="rect">
            <a:avLst/>
          </a:prstGeom>
          <a:ln>
            <a:noFill/>
          </a:ln>
        </p:spPr>
      </p:pic>
      <p:pic>
        <p:nvPicPr>
          <p:cNvPr id="122" name="Рисунок 1" descr=""/>
          <p:cNvPicPr/>
          <p:nvPr/>
        </p:nvPicPr>
        <p:blipFill>
          <a:blip r:embed="rId4"/>
          <a:stretch/>
        </p:blipFill>
        <p:spPr>
          <a:xfrm>
            <a:off x="14234040" y="3586680"/>
            <a:ext cx="8834760" cy="4869360"/>
          </a:xfrm>
          <a:prstGeom prst="rect">
            <a:avLst/>
          </a:prstGeom>
          <a:ln>
            <a:noFill/>
          </a:ln>
        </p:spPr>
      </p:pic>
      <p:sp>
        <p:nvSpPr>
          <p:cNvPr id="123" name="CustomShape 8"/>
          <p:cNvSpPr/>
          <p:nvPr/>
        </p:nvSpPr>
        <p:spPr>
          <a:xfrm>
            <a:off x="5943600" y="1371600"/>
            <a:ext cx="12526920" cy="110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4000" spc="-1" strike="noStrike">
                <a:latin typeface="DejaVu Math TeX Gyre"/>
              </a:rPr>
              <a:t>Top 10 Web Application Security Risks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4" name="CustomShape 9"/>
          <p:cNvSpPr/>
          <p:nvPr/>
        </p:nvSpPr>
        <p:spPr>
          <a:xfrm>
            <a:off x="2743200" y="2628000"/>
            <a:ext cx="10606680" cy="76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A1:2017-Injection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6"/>
              </a:rPr>
              <a:t>A2:2017-Broken Authentication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7"/>
              </a:rPr>
              <a:t>A3:2017-Sensitive Data Exposure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8"/>
              </a:rPr>
              <a:t>A4:2017-XML External Entities (XXE)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9"/>
              </a:rPr>
              <a:t>A5:2017-Broken Access Control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0"/>
              </a:rPr>
              <a:t>A6:2017-Security Misconfiguration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1"/>
              </a:rPr>
              <a:t>A7:2017-Cross-Site Scripting XSS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2"/>
              </a:rPr>
              <a:t>A8:2017-Insecure Deserialization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3"/>
              </a:rPr>
              <a:t>A9:2017-Using Components with Known Vulnerabilities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4"/>
              </a:rPr>
              <a:t>A10:2017-Insufficient Logging &amp; Monitoring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5" name="CustomShape 10"/>
          <p:cNvSpPr/>
          <p:nvPr/>
        </p:nvSpPr>
        <p:spPr>
          <a:xfrm>
            <a:off x="10607040" y="11247120"/>
            <a:ext cx="822924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https://owasp.org/www-project-top-ten/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5"/>
          <a:stretch/>
        </p:blipFill>
        <p:spPr>
          <a:xfrm>
            <a:off x="10058400" y="4480560"/>
            <a:ext cx="3866760" cy="384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17" descr=""/>
          <p:cNvPicPr/>
          <p:nvPr/>
        </p:nvPicPr>
        <p:blipFill>
          <a:blip r:embed="rId1">
            <a:alphaModFix amt="34000"/>
          </a:blip>
          <a:srcRect l="0" t="0" r="5406" b="0"/>
          <a:stretch/>
        </p:blipFill>
        <p:spPr>
          <a:xfrm>
            <a:off x="7560" y="8295120"/>
            <a:ext cx="19729800" cy="5414400"/>
          </a:xfrm>
          <a:prstGeom prst="rect">
            <a:avLst/>
          </a:prstGeom>
          <a:ln>
            <a:noFill/>
          </a:ln>
        </p:spPr>
      </p:pic>
      <p:pic>
        <p:nvPicPr>
          <p:cNvPr id="128" name="Рисунок 8" descr=""/>
          <p:cNvPicPr/>
          <p:nvPr/>
        </p:nvPicPr>
        <p:blipFill>
          <a:blip r:embed="rId2"/>
          <a:stretch/>
        </p:blipFill>
        <p:spPr>
          <a:xfrm>
            <a:off x="12199680" y="9376200"/>
            <a:ext cx="5214960" cy="3918600"/>
          </a:xfrm>
          <a:prstGeom prst="rect">
            <a:avLst/>
          </a:prstGeom>
          <a:ln>
            <a:noFill/>
          </a:ln>
        </p:spPr>
      </p:pic>
      <p:pic>
        <p:nvPicPr>
          <p:cNvPr id="129" name="Рисунок 5" descr=""/>
          <p:cNvPicPr/>
          <p:nvPr/>
        </p:nvPicPr>
        <p:blipFill>
          <a:blip r:embed="rId3">
            <a:alphaModFix amt="51000"/>
          </a:blip>
          <a:srcRect l="0" t="0" r="0" b="45838"/>
          <a:stretch/>
        </p:blipFill>
        <p:spPr>
          <a:xfrm rot="16200000">
            <a:off x="10078920" y="5657040"/>
            <a:ext cx="3335400" cy="2067840"/>
          </a:xfrm>
          <a:prstGeom prst="rect">
            <a:avLst/>
          </a:prstGeom>
          <a:ln>
            <a:noFill/>
          </a:ln>
        </p:spPr>
      </p:pic>
      <p:pic>
        <p:nvPicPr>
          <p:cNvPr id="130" name="Рисунок 19" descr=""/>
          <p:cNvPicPr/>
          <p:nvPr/>
        </p:nvPicPr>
        <p:blipFill>
          <a:blip r:embed="rId4"/>
          <a:srcRect l="0" t="0" r="6988" b="0"/>
          <a:stretch/>
        </p:blipFill>
        <p:spPr>
          <a:xfrm>
            <a:off x="4848840" y="5213520"/>
            <a:ext cx="19526040" cy="8501040"/>
          </a:xfrm>
          <a:prstGeom prst="rect">
            <a:avLst/>
          </a:prstGeom>
          <a:ln>
            <a:noFill/>
          </a:ln>
        </p:spPr>
      </p:pic>
      <p:pic>
        <p:nvPicPr>
          <p:cNvPr id="131" name="Рисунок 20" descr=""/>
          <p:cNvPicPr/>
          <p:nvPr/>
        </p:nvPicPr>
        <p:blipFill>
          <a:blip r:embed="rId5"/>
          <a:srcRect l="0" t="0" r="6988" b="0"/>
          <a:stretch/>
        </p:blipFill>
        <p:spPr>
          <a:xfrm flipH="1">
            <a:off x="-360" y="5279040"/>
            <a:ext cx="16363440" cy="8501040"/>
          </a:xfrm>
          <a:prstGeom prst="rect">
            <a:avLst/>
          </a:prstGeom>
          <a:ln>
            <a:noFill/>
          </a:ln>
        </p:spPr>
      </p:pic>
      <p:pic>
        <p:nvPicPr>
          <p:cNvPr id="132" name="Рисунок 9" descr=""/>
          <p:cNvPicPr/>
          <p:nvPr/>
        </p:nvPicPr>
        <p:blipFill>
          <a:blip r:embed="rId6">
            <a:alphaModFix amt="59000"/>
          </a:blip>
          <a:srcRect l="0" t="55391" r="0" b="0"/>
          <a:stretch/>
        </p:blipFill>
        <p:spPr>
          <a:xfrm>
            <a:off x="19005840" y="7988040"/>
            <a:ext cx="5210280" cy="572652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1656000" y="2880000"/>
            <a:ext cx="9276840" cy="680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5"/>
          <p:cNvSpPr/>
          <p:nvPr/>
        </p:nvSpPr>
        <p:spPr>
          <a:xfrm>
            <a:off x="6604560" y="482040"/>
            <a:ext cx="1117368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"/>
          <p:cNvSpPr/>
          <p:nvPr/>
        </p:nvSpPr>
        <p:spPr>
          <a:xfrm>
            <a:off x="12799440" y="3207600"/>
            <a:ext cx="9791640" cy="801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Рисунок 23" descr=""/>
          <p:cNvPicPr/>
          <p:nvPr/>
        </p:nvPicPr>
        <p:blipFill>
          <a:blip r:embed="rId7">
            <a:alphaModFix amt="37000"/>
          </a:blip>
          <a:stretch/>
        </p:blipFill>
        <p:spPr>
          <a:xfrm>
            <a:off x="-16920" y="9789840"/>
            <a:ext cx="15303960" cy="3985200"/>
          </a:xfrm>
          <a:prstGeom prst="rect">
            <a:avLst/>
          </a:prstGeom>
          <a:ln>
            <a:noFill/>
          </a:ln>
          <a:effectLst>
            <a:outerShdw algn="ctr" blurRad="50800" dir="5400000" dist="50760" rotWithShape="0">
              <a:srgbClr val="000000"/>
            </a:outerShdw>
          </a:effectLst>
        </p:spPr>
      </p:pic>
      <p:pic>
        <p:nvPicPr>
          <p:cNvPr id="140" name="" descr=""/>
          <p:cNvPicPr/>
          <p:nvPr/>
        </p:nvPicPr>
        <p:blipFill>
          <a:blip r:embed="rId8"/>
          <a:stretch/>
        </p:blipFill>
        <p:spPr>
          <a:xfrm>
            <a:off x="2926080" y="2194560"/>
            <a:ext cx="7589160" cy="7542720"/>
          </a:xfrm>
          <a:prstGeom prst="rect">
            <a:avLst/>
          </a:prstGeom>
          <a:ln>
            <a:noFill/>
          </a:ln>
        </p:spPr>
      </p:pic>
      <p:sp>
        <p:nvSpPr>
          <p:cNvPr id="141" name="CustomShape 7"/>
          <p:cNvSpPr/>
          <p:nvPr/>
        </p:nvSpPr>
        <p:spPr>
          <a:xfrm>
            <a:off x="6492240" y="425520"/>
            <a:ext cx="11448360" cy="176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Мемы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42" name="CustomShape 8"/>
          <p:cNvSpPr/>
          <p:nvPr/>
        </p:nvSpPr>
        <p:spPr>
          <a:xfrm>
            <a:off x="3555000" y="9889200"/>
            <a:ext cx="6126120" cy="14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@profunctor_io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9"/>
          <a:stretch/>
        </p:blipFill>
        <p:spPr>
          <a:xfrm>
            <a:off x="5577840" y="11155680"/>
            <a:ext cx="2194200" cy="2224080"/>
          </a:xfrm>
          <a:prstGeom prst="rect">
            <a:avLst/>
          </a:prstGeom>
          <a:ln>
            <a:noFill/>
          </a:ln>
        </p:spPr>
      </p:pic>
      <p:sp>
        <p:nvSpPr>
          <p:cNvPr id="144" name="CustomShape 9"/>
          <p:cNvSpPr/>
          <p:nvPr/>
        </p:nvSpPr>
        <p:spPr>
          <a:xfrm>
            <a:off x="13990320" y="10058400"/>
            <a:ext cx="5943240" cy="170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latin typeface="Arial"/>
              </a:rPr>
              <a:t>@developerslife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0"/>
          <a:stretch/>
        </p:blipFill>
        <p:spPr>
          <a:xfrm>
            <a:off x="15727680" y="11070360"/>
            <a:ext cx="2232000" cy="230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Рисунок 10" descr=""/>
          <p:cNvPicPr/>
          <p:nvPr/>
        </p:nvPicPr>
        <p:blipFill>
          <a:blip r:embed="rId1">
            <a:alphaModFix amt="44000"/>
          </a:blip>
          <a:stretch/>
        </p:blipFill>
        <p:spPr>
          <a:xfrm rot="10800000">
            <a:off x="1440" y="9162360"/>
            <a:ext cx="11710800" cy="4552200"/>
          </a:xfrm>
          <a:prstGeom prst="rect">
            <a:avLst/>
          </a:prstGeom>
          <a:ln>
            <a:noFill/>
          </a:ln>
        </p:spPr>
      </p:pic>
      <p:pic>
        <p:nvPicPr>
          <p:cNvPr id="147" name="Рисунок 45" descr=""/>
          <p:cNvPicPr/>
          <p:nvPr/>
        </p:nvPicPr>
        <p:blipFill>
          <a:blip r:embed="rId2"/>
          <a:srcRect l="0" t="0" r="6988" b="0"/>
          <a:stretch/>
        </p:blipFill>
        <p:spPr>
          <a:xfrm>
            <a:off x="4856400" y="5210280"/>
            <a:ext cx="19526040" cy="850104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Рисунок 9" descr=""/>
          <p:cNvPicPr/>
          <p:nvPr/>
        </p:nvPicPr>
        <p:blipFill>
          <a:blip r:embed="rId3"/>
          <a:stretch/>
        </p:blipFill>
        <p:spPr>
          <a:xfrm>
            <a:off x="5351760" y="9342360"/>
            <a:ext cx="3486960" cy="3445200"/>
          </a:xfrm>
          <a:prstGeom prst="rect">
            <a:avLst/>
          </a:prstGeom>
          <a:ln>
            <a:noFill/>
          </a:ln>
        </p:spPr>
      </p:pic>
      <p:sp>
        <p:nvSpPr>
          <p:cNvPr id="152" name="CustomShape 4"/>
          <p:cNvSpPr/>
          <p:nvPr/>
        </p:nvSpPr>
        <p:spPr>
          <a:xfrm>
            <a:off x="6604560" y="482040"/>
            <a:ext cx="1117368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Рисунок 12" descr=""/>
          <p:cNvPicPr/>
          <p:nvPr/>
        </p:nvPicPr>
        <p:blipFill>
          <a:blip r:embed="rId4"/>
          <a:srcRect l="0" t="0" r="7458" b="0"/>
          <a:stretch/>
        </p:blipFill>
        <p:spPr>
          <a:xfrm>
            <a:off x="19380240" y="10818360"/>
            <a:ext cx="4979520" cy="2861640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26" descr=""/>
          <p:cNvPicPr/>
          <p:nvPr/>
        </p:nvPicPr>
        <p:blipFill>
          <a:blip r:embed="rId5"/>
          <a:stretch/>
        </p:blipFill>
        <p:spPr>
          <a:xfrm>
            <a:off x="11090160" y="12597480"/>
            <a:ext cx="3836880" cy="74340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504000" y="226080"/>
            <a:ext cx="22629960" cy="22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Что было у нас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2194560" y="2560320"/>
            <a:ext cx="19202040" cy="65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SQL-injection</a:t>
            </a:r>
            <a:endParaRPr b="0" lang="en-US" sz="6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XEE-injection</a:t>
            </a:r>
            <a:endParaRPr b="0" lang="en-US" sz="6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XSS-injection</a:t>
            </a:r>
            <a:endParaRPr b="0" lang="en-US" sz="6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Открытые конфиги доступные наружу</a:t>
            </a:r>
            <a:endParaRPr b="0" lang="en-US" sz="6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Плохо подобранный пароль</a:t>
            </a:r>
            <a:endParaRPr b="0" lang="en-US" sz="6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Порты внутренних приложений открыты наружу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Рисунок 2" descr=""/>
          <p:cNvPicPr/>
          <p:nvPr/>
        </p:nvPicPr>
        <p:blipFill>
          <a:blip r:embed="rId1"/>
          <a:srcRect l="0" t="0" r="3763" b="0"/>
          <a:stretch/>
        </p:blipFill>
        <p:spPr>
          <a:xfrm>
            <a:off x="-24120" y="7390800"/>
            <a:ext cx="23464800" cy="632988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11716920" y="5694120"/>
            <a:ext cx="1179360" cy="588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PART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1046600" y="3792240"/>
            <a:ext cx="252036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2759040" y="11034360"/>
            <a:ext cx="19058040" cy="58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8663760" y="4841640"/>
            <a:ext cx="6263280" cy="114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12039840" y="5419440"/>
            <a:ext cx="303840" cy="86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5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163" name="Рисунок 3" descr=""/>
          <p:cNvPicPr/>
          <p:nvPr/>
        </p:nvPicPr>
        <p:blipFill>
          <a:blip r:embed="rId2"/>
          <a:stretch/>
        </p:blipFill>
        <p:spPr>
          <a:xfrm>
            <a:off x="22388400" y="3441960"/>
            <a:ext cx="1449720" cy="1511280"/>
          </a:xfrm>
          <a:prstGeom prst="rect">
            <a:avLst/>
          </a:prstGeom>
          <a:ln>
            <a:noFill/>
          </a:ln>
        </p:spPr>
      </p:pic>
      <p:pic>
        <p:nvPicPr>
          <p:cNvPr id="164" name="Рисунок 12" descr=""/>
          <p:cNvPicPr/>
          <p:nvPr/>
        </p:nvPicPr>
        <p:blipFill>
          <a:blip r:embed="rId3"/>
          <a:stretch/>
        </p:blipFill>
        <p:spPr>
          <a:xfrm>
            <a:off x="22388400" y="5605920"/>
            <a:ext cx="1449720" cy="1511280"/>
          </a:xfrm>
          <a:prstGeom prst="rect">
            <a:avLst/>
          </a:prstGeom>
          <a:ln>
            <a:noFill/>
          </a:ln>
        </p:spPr>
      </p:pic>
      <p:pic>
        <p:nvPicPr>
          <p:cNvPr id="165" name="Рисунок 13" descr=""/>
          <p:cNvPicPr/>
          <p:nvPr/>
        </p:nvPicPr>
        <p:blipFill>
          <a:blip r:embed="rId4"/>
          <a:stretch/>
        </p:blipFill>
        <p:spPr>
          <a:xfrm>
            <a:off x="22388400" y="8110080"/>
            <a:ext cx="1449720" cy="1511280"/>
          </a:xfrm>
          <a:prstGeom prst="rect">
            <a:avLst/>
          </a:prstGeom>
          <a:ln>
            <a:noFill/>
          </a:ln>
        </p:spPr>
      </p:pic>
      <p:pic>
        <p:nvPicPr>
          <p:cNvPr id="166" name="Рисунок 9" descr=""/>
          <p:cNvPicPr/>
          <p:nvPr/>
        </p:nvPicPr>
        <p:blipFill>
          <a:blip r:embed="rId5"/>
          <a:srcRect l="0" t="70361" r="0" b="0"/>
          <a:stretch/>
        </p:blipFill>
        <p:spPr>
          <a:xfrm rot="16200000">
            <a:off x="443520" y="12235320"/>
            <a:ext cx="1675080" cy="1285920"/>
          </a:xfrm>
          <a:prstGeom prst="rect">
            <a:avLst/>
          </a:prstGeom>
          <a:ln>
            <a:noFill/>
          </a:ln>
        </p:spPr>
      </p:pic>
      <p:pic>
        <p:nvPicPr>
          <p:cNvPr id="167" name="Рисунок 10" descr=""/>
          <p:cNvPicPr/>
          <p:nvPr/>
        </p:nvPicPr>
        <p:blipFill>
          <a:blip r:embed="rId6"/>
          <a:stretch/>
        </p:blipFill>
        <p:spPr>
          <a:xfrm>
            <a:off x="837000" y="10305000"/>
            <a:ext cx="888480" cy="840240"/>
          </a:xfrm>
          <a:prstGeom prst="rect">
            <a:avLst/>
          </a:prstGeom>
          <a:ln>
            <a:noFill/>
          </a:ln>
        </p:spPr>
      </p:pic>
      <p:pic>
        <p:nvPicPr>
          <p:cNvPr id="168" name="Рисунок 16" descr=""/>
          <p:cNvPicPr/>
          <p:nvPr/>
        </p:nvPicPr>
        <p:blipFill>
          <a:blip r:embed="rId7"/>
          <a:srcRect l="0" t="75738" r="0" b="0"/>
          <a:stretch/>
        </p:blipFill>
        <p:spPr>
          <a:xfrm>
            <a:off x="882360" y="11275200"/>
            <a:ext cx="3446640" cy="1084680"/>
          </a:xfrm>
          <a:prstGeom prst="rect">
            <a:avLst/>
          </a:prstGeom>
          <a:ln>
            <a:noFill/>
          </a:ln>
        </p:spPr>
      </p:pic>
      <p:pic>
        <p:nvPicPr>
          <p:cNvPr id="169" name="Рисунок 17" descr=""/>
          <p:cNvPicPr/>
          <p:nvPr/>
        </p:nvPicPr>
        <p:blipFill>
          <a:blip r:embed="rId8">
            <a:alphaModFix amt="43000"/>
          </a:blip>
          <a:srcRect l="0" t="0" r="0" b="77346"/>
          <a:stretch/>
        </p:blipFill>
        <p:spPr>
          <a:xfrm>
            <a:off x="8685000" y="11584080"/>
            <a:ext cx="7358400" cy="2163240"/>
          </a:xfrm>
          <a:prstGeom prst="rect">
            <a:avLst/>
          </a:prstGeom>
          <a:ln>
            <a:noFill/>
          </a:ln>
        </p:spPr>
      </p:pic>
      <p:sp>
        <p:nvSpPr>
          <p:cNvPr id="170" name="CustomShape 6"/>
          <p:cNvSpPr/>
          <p:nvPr/>
        </p:nvSpPr>
        <p:spPr>
          <a:xfrm>
            <a:off x="8138160" y="1280160"/>
            <a:ext cx="758916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latin typeface="DejaVu Math TeX Gyre"/>
              </a:rPr>
              <a:t>Конфиги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2651760" y="2651760"/>
            <a:ext cx="19384920" cy="46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DejaVu Math TeX Gyre"/>
              </a:rPr>
              <a:t>Конфиг тут /myapp/config.json</a:t>
            </a:r>
            <a:endParaRPr b="0" lang="en-US" sz="6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DejaVu Math TeX Gyre"/>
              </a:rPr>
              <a:t>Статика тут /myapp/static/index.html</a:t>
            </a:r>
            <a:endParaRPr b="0" lang="en-US" sz="6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latin typeface="DejaVu Math TeX Gyre"/>
              </a:rPr>
              <a:t>Тестировщик пробует относительные пути</a:t>
            </a:r>
            <a:endParaRPr b="0" lang="en-US" sz="6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 u="sng">
                <a:solidFill>
                  <a:srgbClr val="0000ff"/>
                </a:solidFill>
                <a:uFillTx/>
                <a:latin typeface="DejaVu Math TeX Gyre"/>
                <a:hlinkClick r:id="rId9"/>
              </a:rPr>
              <a:t>https://mysite.com/../config.json</a:t>
            </a:r>
            <a:endParaRPr b="0" lang="en-US" sz="6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0000ff"/>
                </a:solidFill>
                <a:latin typeface="DejaVu Math TeX Gyre"/>
              </a:rPr>
              <a:t>Также пробуем spider (crawler)</a:t>
            </a:r>
            <a:endParaRPr b="0" lang="en-US" sz="6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0000ff"/>
                </a:solidFill>
                <a:latin typeface="DejaVu Math TeX Gyre"/>
              </a:rPr>
              <a:t>Потом пробуем URL fuzzer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8338320" y="7317000"/>
            <a:ext cx="12875400" cy="26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In the world of cybersecurity, </a:t>
            </a:r>
            <a:r>
              <a:rPr b="1" lang="en-US" sz="3600" spc="-1" strike="noStrike">
                <a:latin typeface="Arial"/>
              </a:rPr>
              <a:t>fuzz</a:t>
            </a:r>
            <a:r>
              <a:rPr b="0" lang="en-US" sz="3600" spc="-1" strike="noStrike">
                <a:latin typeface="Arial"/>
              </a:rPr>
              <a:t> testing (or </a:t>
            </a:r>
            <a:r>
              <a:rPr b="1" lang="en-US" sz="3600" spc="-1" strike="noStrike">
                <a:latin typeface="Arial"/>
              </a:rPr>
              <a:t>fuzzing</a:t>
            </a:r>
            <a:r>
              <a:rPr b="0" lang="en-US" sz="3600" spc="-1" strike="noStrike">
                <a:latin typeface="Arial"/>
              </a:rPr>
              <a:t>) is an automated software testing technique that attempts to find hackable software bugs by randomly feeding invalid and unexpected inputs and data into a computer program in order to find coding errors and security loopholes.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026 Report-Key '09 for Oldest Version</Template>
  <TotalTime>12684</TotalTime>
  <Application>LibreOffice/6.4.7.2$Linux_X86_64 LibreOffice_project/40$Build-2</Application>
  <Words>688</Words>
  <Paragraphs>170</Paragraphs>
  <Company>Reanimator Extreme Edition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2017-05-11T10:44:04Z</dcterms:created>
  <dc:creator>Пользователь</dc:creator>
  <dc:description/>
  <dc:language>en-US</dc:language>
  <cp:lastModifiedBy/>
  <cp:lastPrinted>2018-04-11T12:01:51Z</cp:lastPrinted>
  <dcterms:modified xsi:type="dcterms:W3CDTF">2021-08-30T14:18:57Z</dcterms:modified>
  <cp:revision>505</cp:revision>
  <dc:subject/>
  <dc:title>Слайд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Reanimator Extreme Edition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16</vt:i4>
  </property>
  <property fmtid="{D5CDD505-2E9C-101B-9397-08002B2CF9AE}" pid="9" name="PresentationFormat">
    <vt:lpwstr>Произвольный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16</vt:i4>
  </property>
</Properties>
</file>